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68" r:id="rId6"/>
    <p:sldId id="258" r:id="rId7"/>
    <p:sldId id="259" r:id="rId8"/>
    <p:sldId id="260" r:id="rId9"/>
    <p:sldId id="269" r:id="rId10"/>
    <p:sldId id="261" r:id="rId11"/>
    <p:sldId id="270" r:id="rId12"/>
    <p:sldId id="273" r:id="rId13"/>
    <p:sldId id="275" r:id="rId14"/>
    <p:sldId id="262" r:id="rId15"/>
    <p:sldId id="271" r:id="rId16"/>
    <p:sldId id="272" r:id="rId17"/>
    <p:sldId id="274" r:id="rId18"/>
    <p:sldId id="277" r:id="rId19"/>
    <p:sldId id="278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1" autoAdjust="0"/>
    <p:restoredTop sz="94671" autoAdjust="0"/>
  </p:normalViewPr>
  <p:slideViewPr>
    <p:cSldViewPr>
      <p:cViewPr varScale="1">
        <p:scale>
          <a:sx n="62" d="100"/>
          <a:sy n="62" d="100"/>
        </p:scale>
        <p:origin x="159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More Women in European Politics – More Women in 2014</a:t>
            </a:r>
            <a:endParaRPr lang="it-IT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13070" y="358140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First Transnational Workshop</a:t>
            </a: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16-20 September 2013</a:t>
            </a: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Tallinn, Estonia</a:t>
            </a:r>
          </a:p>
          <a:p>
            <a:endParaRPr lang="it-IT" dirty="0"/>
          </a:p>
        </p:txBody>
      </p:sp>
      <p:pic>
        <p:nvPicPr>
          <p:cNvPr id="4" name="Picture 3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5791200"/>
            <a:ext cx="1162050" cy="781050"/>
          </a:xfrm>
          <a:prstGeom prst="rect">
            <a:avLst/>
          </a:prstGeom>
          <a:noFill/>
        </p:spPr>
      </p:pic>
      <p:pic>
        <p:nvPicPr>
          <p:cNvPr id="5" name="Picture 3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77" y="5580380"/>
            <a:ext cx="1724660" cy="1202690"/>
          </a:xfrm>
          <a:prstGeom prst="rect">
            <a:avLst/>
          </a:prstGeom>
          <a:noFill/>
        </p:spPr>
      </p:pic>
      <p:pic>
        <p:nvPicPr>
          <p:cNvPr id="6" name="Picture 29" descr="C:\Users\Francesca.centola\AppData\Local\Microsoft\Windows\Temporary Internet Files\Content.Word\megaphone-and-logo-facebook-header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7696200" cy="132461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6"/>
          <p:cNvSpPr txBox="1"/>
          <p:nvPr/>
        </p:nvSpPr>
        <p:spPr>
          <a:xfrm rot="10800000" flipH="1" flipV="1">
            <a:off x="2057403" y="5920116"/>
            <a:ext cx="5162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Arial" pitchFamily="34" charset="0"/>
                <a:cs typeface="Arial" pitchFamily="34" charset="0"/>
              </a:rPr>
              <a:t>With financial support from the “Fundamental Rights and Citizenship”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of the European Union</a:t>
            </a:r>
            <a:endParaRPr lang="it-IT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27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Emerging «common» elements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it-IT" sz="2400" dirty="0" smtClean="0"/>
              <a:t>Positive impact of Quota’s</a:t>
            </a:r>
          </a:p>
          <a:p>
            <a:pPr marL="457200" indent="-457200" algn="l">
              <a:buAutoNum type="arabicPeriod"/>
            </a:pPr>
            <a:r>
              <a:rPr lang="it-IT" sz="2400" dirty="0" smtClean="0"/>
              <a:t>Europeanization of gender equality</a:t>
            </a:r>
          </a:p>
          <a:p>
            <a:pPr marL="457200" indent="-457200" algn="l">
              <a:buAutoNum type="arabicPeriod"/>
            </a:pPr>
            <a:r>
              <a:rPr lang="it-IT" sz="2400" dirty="0" smtClean="0"/>
              <a:t>Diminishing levels of women representation from EP-national-regional-city-sub-city levels</a:t>
            </a:r>
            <a:endParaRPr lang="it-IT" sz="2400" dirty="0"/>
          </a:p>
        </p:txBody>
      </p:sp>
      <p:pic>
        <p:nvPicPr>
          <p:cNvPr id="4" name="Picture 3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5791200"/>
            <a:ext cx="1162050" cy="781050"/>
          </a:xfrm>
          <a:prstGeom prst="rect">
            <a:avLst/>
          </a:prstGeom>
          <a:noFill/>
        </p:spPr>
      </p:pic>
      <p:pic>
        <p:nvPicPr>
          <p:cNvPr id="5" name="Picture 3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77" y="5580380"/>
            <a:ext cx="1724660" cy="1202690"/>
          </a:xfrm>
          <a:prstGeom prst="rect">
            <a:avLst/>
          </a:prstGeom>
          <a:noFill/>
        </p:spPr>
      </p:pic>
      <p:pic>
        <p:nvPicPr>
          <p:cNvPr id="6" name="Picture 29" descr="C:\Users\Francesca.centola\AppData\Local\Microsoft\Windows\Temporary Internet Files\Content.Word\megaphone-and-logo-facebook-header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7696200" cy="1324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7112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Emerging «common» elements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it-IT" sz="2400" dirty="0" smtClean="0"/>
              <a:t>4.The trend is towards improvement BUT improvement has been slow and maybe has reached plateau.</a:t>
            </a:r>
          </a:p>
          <a:p>
            <a:pPr algn="l"/>
            <a:r>
              <a:rPr lang="it-IT" sz="2400" dirty="0" smtClean="0"/>
              <a:t>5. The supply of women candidates does not meet the levels of demand</a:t>
            </a:r>
          </a:p>
        </p:txBody>
      </p:sp>
      <p:pic>
        <p:nvPicPr>
          <p:cNvPr id="4" name="Picture 3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5791200"/>
            <a:ext cx="1162050" cy="781050"/>
          </a:xfrm>
          <a:prstGeom prst="rect">
            <a:avLst/>
          </a:prstGeom>
          <a:noFill/>
        </p:spPr>
      </p:pic>
      <p:pic>
        <p:nvPicPr>
          <p:cNvPr id="5" name="Picture 3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77" y="5580380"/>
            <a:ext cx="1724660" cy="1202690"/>
          </a:xfrm>
          <a:prstGeom prst="rect">
            <a:avLst/>
          </a:prstGeom>
          <a:noFill/>
        </p:spPr>
      </p:pic>
      <p:pic>
        <p:nvPicPr>
          <p:cNvPr id="6" name="Picture 29" descr="C:\Users\Francesca.centola\AppData\Local\Microsoft\Windows\Temporary Internet Files\Content.Word\megaphone-and-logo-facebook-header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7696200" cy="1324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618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Emerging «common» elements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it-IT" sz="2400" dirty="0" smtClean="0"/>
              <a:t>6.Stereotypical gender differentiation between «soft» and «hard» areas of competence.</a:t>
            </a:r>
          </a:p>
          <a:p>
            <a:pPr algn="l"/>
            <a:r>
              <a:rPr lang="it-IT" sz="2400" dirty="0" smtClean="0"/>
              <a:t>7.Need to increase representation of women candidates through the media</a:t>
            </a:r>
          </a:p>
        </p:txBody>
      </p:sp>
      <p:pic>
        <p:nvPicPr>
          <p:cNvPr id="4" name="Picture 3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5791200"/>
            <a:ext cx="1162050" cy="781050"/>
          </a:xfrm>
          <a:prstGeom prst="rect">
            <a:avLst/>
          </a:prstGeom>
          <a:noFill/>
        </p:spPr>
      </p:pic>
      <p:pic>
        <p:nvPicPr>
          <p:cNvPr id="5" name="Picture 3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77" y="5580380"/>
            <a:ext cx="1724660" cy="1202690"/>
          </a:xfrm>
          <a:prstGeom prst="rect">
            <a:avLst/>
          </a:prstGeom>
          <a:noFill/>
        </p:spPr>
      </p:pic>
      <p:pic>
        <p:nvPicPr>
          <p:cNvPr id="6" name="Picture 29" descr="C:\Users\Francesca.centola\AppData\Local\Microsoft\Windows\Temporary Internet Files\Content.Word\megaphone-and-logo-facebook-header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7696200" cy="1324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4252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Emerging «common» elements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it-IT" sz="2400" dirty="0" smtClean="0"/>
              <a:t>8.Need to connect NGO’s with policians, political parties and state institutions</a:t>
            </a:r>
          </a:p>
          <a:p>
            <a:pPr algn="l"/>
            <a:r>
              <a:rPr lang="it-IT" sz="2400" dirty="0" smtClean="0"/>
              <a:t>9. Ongoing «power-gap</a:t>
            </a:r>
            <a:r>
              <a:rPr lang="it-IT" sz="2400" dirty="0" smtClean="0"/>
              <a:t>».</a:t>
            </a:r>
          </a:p>
          <a:p>
            <a:pPr algn="l"/>
            <a:r>
              <a:rPr lang="it-IT" sz="2400" dirty="0" smtClean="0"/>
              <a:t>10.Politics is «broken»</a:t>
            </a:r>
            <a:endParaRPr lang="it-IT" sz="2400" dirty="0" smtClean="0"/>
          </a:p>
        </p:txBody>
      </p:sp>
      <p:pic>
        <p:nvPicPr>
          <p:cNvPr id="4" name="Picture 3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5791200"/>
            <a:ext cx="1162050" cy="781050"/>
          </a:xfrm>
          <a:prstGeom prst="rect">
            <a:avLst/>
          </a:prstGeom>
          <a:noFill/>
        </p:spPr>
      </p:pic>
      <p:pic>
        <p:nvPicPr>
          <p:cNvPr id="5" name="Picture 3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77" y="5580380"/>
            <a:ext cx="1724660" cy="1202690"/>
          </a:xfrm>
          <a:prstGeom prst="rect">
            <a:avLst/>
          </a:prstGeom>
          <a:noFill/>
        </p:spPr>
      </p:pic>
      <p:pic>
        <p:nvPicPr>
          <p:cNvPr id="6" name="Picture 29" descr="C:\Users\Francesca.centola\AppData\Local\Microsoft\Windows\Temporary Internet Files\Content.Word\megaphone-and-logo-facebook-header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7696200" cy="1324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5483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Examples and information for sharing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400" dirty="0" smtClean="0"/>
              <a:t>Women’s Lobby of Slovenia ran successful 50-50 campaign prior to 2009 EP elections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400" dirty="0" smtClean="0"/>
              <a:t>Eurobarometers report shows that over 50% of women in the EU do NOT feel that their needs are well represented by the EU. Over 30% of 18-24 year old women feel the same.</a:t>
            </a:r>
            <a:endParaRPr lang="it-IT" sz="2400" dirty="0"/>
          </a:p>
        </p:txBody>
      </p:sp>
      <p:pic>
        <p:nvPicPr>
          <p:cNvPr id="4" name="Picture 3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5791200"/>
            <a:ext cx="1162050" cy="781050"/>
          </a:xfrm>
          <a:prstGeom prst="rect">
            <a:avLst/>
          </a:prstGeom>
          <a:noFill/>
        </p:spPr>
      </p:pic>
      <p:pic>
        <p:nvPicPr>
          <p:cNvPr id="5" name="Picture 3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77" y="5580380"/>
            <a:ext cx="1724660" cy="1202690"/>
          </a:xfrm>
          <a:prstGeom prst="rect">
            <a:avLst/>
          </a:prstGeom>
          <a:noFill/>
        </p:spPr>
      </p:pic>
      <p:pic>
        <p:nvPicPr>
          <p:cNvPr id="6" name="Picture 29" descr="C:\Users\Francesca.centola\AppData\Local\Microsoft\Windows\Temporary Internet Files\Content.Word\megaphone-and-logo-facebook-header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7696200" cy="1324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7112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Examples and information for sharing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it-IT" sz="2400" dirty="0" smtClean="0"/>
              <a:t>A framework for classifying and monitoring change:-FOUR dimensions: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400" dirty="0" smtClean="0"/>
              <a:t>Insitutional/procedural change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400" dirty="0" smtClean="0"/>
              <a:t>Representation change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t-IT" sz="2400" dirty="0" smtClean="0"/>
          </a:p>
        </p:txBody>
      </p:sp>
      <p:pic>
        <p:nvPicPr>
          <p:cNvPr id="4" name="Picture 3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5791200"/>
            <a:ext cx="1162050" cy="781050"/>
          </a:xfrm>
          <a:prstGeom prst="rect">
            <a:avLst/>
          </a:prstGeom>
          <a:noFill/>
        </p:spPr>
      </p:pic>
      <p:pic>
        <p:nvPicPr>
          <p:cNvPr id="5" name="Picture 3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77" y="5580380"/>
            <a:ext cx="1724660" cy="1202690"/>
          </a:xfrm>
          <a:prstGeom prst="rect">
            <a:avLst/>
          </a:prstGeom>
          <a:noFill/>
        </p:spPr>
      </p:pic>
      <p:pic>
        <p:nvPicPr>
          <p:cNvPr id="6" name="Picture 29" descr="C:\Users\Francesca.centola\AppData\Local\Microsoft\Windows\Temporary Internet Files\Content.Word\megaphone-and-logo-facebook-header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7696200" cy="1324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3708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Examples and information for sharing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it-IT" sz="2400" dirty="0" smtClean="0"/>
              <a:t>A framework for classifying and monitoring change:-FOUR dimensions: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400" dirty="0" smtClean="0"/>
              <a:t>Impact/influence on output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400" dirty="0" smtClean="0"/>
              <a:t>Discourse change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t-IT" sz="2400" dirty="0" smtClean="0"/>
          </a:p>
        </p:txBody>
      </p:sp>
      <p:pic>
        <p:nvPicPr>
          <p:cNvPr id="4" name="Picture 3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5791200"/>
            <a:ext cx="1162050" cy="781050"/>
          </a:xfrm>
          <a:prstGeom prst="rect">
            <a:avLst/>
          </a:prstGeom>
          <a:noFill/>
        </p:spPr>
      </p:pic>
      <p:pic>
        <p:nvPicPr>
          <p:cNvPr id="5" name="Picture 3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77" y="5580380"/>
            <a:ext cx="1724660" cy="1202690"/>
          </a:xfrm>
          <a:prstGeom prst="rect">
            <a:avLst/>
          </a:prstGeom>
          <a:noFill/>
        </p:spPr>
      </p:pic>
      <p:pic>
        <p:nvPicPr>
          <p:cNvPr id="6" name="Picture 29" descr="C:\Users\Francesca.centola\AppData\Local\Microsoft\Windows\Temporary Internet Files\Content.Word\megaphone-and-logo-facebook-header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7696200" cy="1324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944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Examples and information for sharing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400" dirty="0" smtClean="0"/>
              <a:t>Research Centre for Gender Equality(Greece-KETHI) has established three thematic working groups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t-IT" sz="2400" dirty="0" smtClean="0"/>
          </a:p>
        </p:txBody>
      </p:sp>
      <p:pic>
        <p:nvPicPr>
          <p:cNvPr id="4" name="Picture 3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5791200"/>
            <a:ext cx="1162050" cy="781050"/>
          </a:xfrm>
          <a:prstGeom prst="rect">
            <a:avLst/>
          </a:prstGeom>
          <a:noFill/>
        </p:spPr>
      </p:pic>
      <p:pic>
        <p:nvPicPr>
          <p:cNvPr id="5" name="Picture 3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77" y="5580380"/>
            <a:ext cx="1724660" cy="1202690"/>
          </a:xfrm>
          <a:prstGeom prst="rect">
            <a:avLst/>
          </a:prstGeom>
          <a:noFill/>
        </p:spPr>
      </p:pic>
      <p:pic>
        <p:nvPicPr>
          <p:cNvPr id="6" name="Picture 29" descr="C:\Users\Francesca.centola\AppData\Local\Microsoft\Windows\Temporary Internet Files\Content.Word\megaphone-and-logo-facebook-header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7696200" cy="1324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37986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Examples and information for sharing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400" dirty="0" smtClean="0"/>
              <a:t>MILDA-club </a:t>
            </a:r>
            <a:r>
              <a:rPr lang="it-IT" sz="2400" dirty="0"/>
              <a:t>of women politicians to facilitate networking amoung different parties and women NGO’s in </a:t>
            </a:r>
            <a:r>
              <a:rPr lang="it-IT" sz="2400" dirty="0" smtClean="0"/>
              <a:t>Lithuania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400" dirty="0" smtClean="0"/>
              <a:t>Shadow Women’s Government</a:t>
            </a:r>
            <a:endParaRPr lang="it-IT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t-IT" sz="2400" dirty="0" smtClean="0"/>
          </a:p>
        </p:txBody>
      </p:sp>
      <p:pic>
        <p:nvPicPr>
          <p:cNvPr id="4" name="Picture 3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5791200"/>
            <a:ext cx="1162050" cy="781050"/>
          </a:xfrm>
          <a:prstGeom prst="rect">
            <a:avLst/>
          </a:prstGeom>
          <a:noFill/>
        </p:spPr>
      </p:pic>
      <p:pic>
        <p:nvPicPr>
          <p:cNvPr id="5" name="Picture 3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77" y="5580380"/>
            <a:ext cx="1724660" cy="1202690"/>
          </a:xfrm>
          <a:prstGeom prst="rect">
            <a:avLst/>
          </a:prstGeom>
          <a:noFill/>
        </p:spPr>
      </p:pic>
      <p:pic>
        <p:nvPicPr>
          <p:cNvPr id="6" name="Picture 29" descr="C:\Users\Francesca.centola\AppData\Local\Microsoft\Windows\Temporary Internet Files\Content.Word\megaphone-and-logo-facebook-header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7696200" cy="1324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94203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Examples and information for sharing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400" dirty="0" smtClean="0"/>
              <a:t>«Open Door» activity by Latvian leading political party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400" dirty="0" smtClean="0"/>
              <a:t>Gender Equality Award- Latvian Women NGO network</a:t>
            </a:r>
            <a:endParaRPr lang="it-IT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t-IT" sz="2400" dirty="0" smtClean="0"/>
          </a:p>
        </p:txBody>
      </p:sp>
      <p:pic>
        <p:nvPicPr>
          <p:cNvPr id="4" name="Picture 3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5791200"/>
            <a:ext cx="1162050" cy="781050"/>
          </a:xfrm>
          <a:prstGeom prst="rect">
            <a:avLst/>
          </a:prstGeom>
          <a:noFill/>
        </p:spPr>
      </p:pic>
      <p:pic>
        <p:nvPicPr>
          <p:cNvPr id="5" name="Picture 3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77" y="5580380"/>
            <a:ext cx="1724660" cy="1202690"/>
          </a:xfrm>
          <a:prstGeom prst="rect">
            <a:avLst/>
          </a:prstGeom>
          <a:noFill/>
        </p:spPr>
      </p:pic>
      <p:pic>
        <p:nvPicPr>
          <p:cNvPr id="6" name="Picture 29" descr="C:\Users\Francesca.centola\AppData\Local\Microsoft\Windows\Temporary Internet Files\Content.Word\megaphone-and-logo-facebook-header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7696200" cy="1324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2022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7700" y="1896632"/>
            <a:ext cx="7772400" cy="1470025"/>
          </a:xfrm>
        </p:spPr>
        <p:txBody>
          <a:bodyPr/>
          <a:lstStyle/>
          <a:p>
            <a:r>
              <a:rPr lang="it-IT" dirty="0" smtClean="0"/>
              <a:t>Objectives of the Project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it-IT" sz="2400" dirty="0" smtClean="0"/>
              <a:t>To Support partners from 13 MS to undertake campaigns which seek to increase the numbers of women candidates and numbers of women voting in the EP and other elections</a:t>
            </a:r>
            <a:endParaRPr lang="it-IT" sz="2400" dirty="0"/>
          </a:p>
        </p:txBody>
      </p:sp>
      <p:pic>
        <p:nvPicPr>
          <p:cNvPr id="4" name="Picture 3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5791200"/>
            <a:ext cx="1162050" cy="781050"/>
          </a:xfrm>
          <a:prstGeom prst="rect">
            <a:avLst/>
          </a:prstGeom>
          <a:noFill/>
        </p:spPr>
      </p:pic>
      <p:pic>
        <p:nvPicPr>
          <p:cNvPr id="5" name="Picture 3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77" y="5580380"/>
            <a:ext cx="1724660" cy="1202690"/>
          </a:xfrm>
          <a:prstGeom prst="rect">
            <a:avLst/>
          </a:prstGeom>
          <a:noFill/>
        </p:spPr>
      </p:pic>
      <p:pic>
        <p:nvPicPr>
          <p:cNvPr id="6" name="Picture 29" descr="C:\Users\Francesca.centola\AppData\Local\Microsoft\Windows\Temporary Internet Files\Content.Word\megaphone-and-logo-facebook-header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7696200" cy="1324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260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Thank you for your attention</a:t>
            </a:r>
            <a:br>
              <a:rPr lang="it-IT" dirty="0" smtClean="0"/>
            </a:br>
            <a:r>
              <a:rPr lang="it-IT" dirty="0" smtClean="0"/>
              <a:t>h.saad@ludenet.org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it-IT" sz="24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t-IT" sz="2400" dirty="0" smtClean="0"/>
          </a:p>
        </p:txBody>
      </p:sp>
      <p:pic>
        <p:nvPicPr>
          <p:cNvPr id="4" name="Picture 3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5791200"/>
            <a:ext cx="1162050" cy="781050"/>
          </a:xfrm>
          <a:prstGeom prst="rect">
            <a:avLst/>
          </a:prstGeom>
          <a:noFill/>
        </p:spPr>
      </p:pic>
      <p:pic>
        <p:nvPicPr>
          <p:cNvPr id="5" name="Picture 3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77" y="5580380"/>
            <a:ext cx="1724660" cy="1202690"/>
          </a:xfrm>
          <a:prstGeom prst="rect">
            <a:avLst/>
          </a:prstGeom>
          <a:noFill/>
        </p:spPr>
      </p:pic>
      <p:pic>
        <p:nvPicPr>
          <p:cNvPr id="6" name="Picture 29" descr="C:\Users\Francesca.centola\AppData\Local\Microsoft\Windows\Temporary Internet Files\Content.Word\megaphone-and-logo-facebook-header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7696200" cy="1324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9195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7700" y="1896632"/>
            <a:ext cx="7772400" cy="1470025"/>
          </a:xfrm>
        </p:spPr>
        <p:txBody>
          <a:bodyPr/>
          <a:lstStyle/>
          <a:p>
            <a:r>
              <a:rPr lang="it-IT" dirty="0" smtClean="0"/>
              <a:t>Objectives of the Project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it-IT" sz="2400" dirty="0" smtClean="0"/>
              <a:t>To </a:t>
            </a:r>
            <a:r>
              <a:rPr lang="it-IT" sz="2400" dirty="0"/>
              <a:t>s</a:t>
            </a:r>
            <a:r>
              <a:rPr lang="it-IT" sz="2400" dirty="0" smtClean="0"/>
              <a:t>upport partners in developing and delivering a capacity building programme for «would be « women candidates</a:t>
            </a:r>
            <a:endParaRPr lang="it-IT" sz="2400" dirty="0"/>
          </a:p>
        </p:txBody>
      </p:sp>
      <p:pic>
        <p:nvPicPr>
          <p:cNvPr id="4" name="Picture 3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5791200"/>
            <a:ext cx="1162050" cy="781050"/>
          </a:xfrm>
          <a:prstGeom prst="rect">
            <a:avLst/>
          </a:prstGeom>
          <a:noFill/>
        </p:spPr>
      </p:pic>
      <p:pic>
        <p:nvPicPr>
          <p:cNvPr id="5" name="Picture 3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77" y="5580380"/>
            <a:ext cx="1724660" cy="1202690"/>
          </a:xfrm>
          <a:prstGeom prst="rect">
            <a:avLst/>
          </a:prstGeom>
          <a:noFill/>
        </p:spPr>
      </p:pic>
      <p:pic>
        <p:nvPicPr>
          <p:cNvPr id="6" name="Picture 29" descr="C:\Users\Francesca.centola\AppData\Local\Microsoft\Windows\Temporary Internet Files\Content.Word\megaphone-and-logo-facebook-header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7696200" cy="1324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932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7700" y="1896632"/>
            <a:ext cx="7772400" cy="1470025"/>
          </a:xfrm>
        </p:spPr>
        <p:txBody>
          <a:bodyPr/>
          <a:lstStyle/>
          <a:p>
            <a:r>
              <a:rPr lang="it-IT" dirty="0" smtClean="0"/>
              <a:t>Objectives of the Project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it-IT" sz="2400" dirty="0" smtClean="0"/>
              <a:t>To facilitate an exchange of experience in respect of good practice in getting more women into politics</a:t>
            </a:r>
            <a:endParaRPr lang="it-IT" sz="2400" dirty="0"/>
          </a:p>
        </p:txBody>
      </p:sp>
      <p:pic>
        <p:nvPicPr>
          <p:cNvPr id="4" name="Picture 3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5791200"/>
            <a:ext cx="1162050" cy="781050"/>
          </a:xfrm>
          <a:prstGeom prst="rect">
            <a:avLst/>
          </a:prstGeom>
          <a:noFill/>
        </p:spPr>
      </p:pic>
      <p:pic>
        <p:nvPicPr>
          <p:cNvPr id="5" name="Picture 3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77" y="5580380"/>
            <a:ext cx="1724660" cy="1202690"/>
          </a:xfrm>
          <a:prstGeom prst="rect">
            <a:avLst/>
          </a:prstGeom>
          <a:noFill/>
        </p:spPr>
      </p:pic>
      <p:pic>
        <p:nvPicPr>
          <p:cNvPr id="6" name="Picture 29" descr="C:\Users\Francesca.centola\AppData\Local\Microsoft\Windows\Temporary Internet Files\Content.Word\megaphone-and-logo-facebook-header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7696200" cy="1324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622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7700" y="1896632"/>
            <a:ext cx="7772400" cy="1470025"/>
          </a:xfrm>
        </p:spPr>
        <p:txBody>
          <a:bodyPr/>
          <a:lstStyle/>
          <a:p>
            <a:r>
              <a:rPr lang="it-IT" dirty="0" smtClean="0"/>
              <a:t>Objectives of the Project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it-IT" sz="2400" dirty="0" smtClean="0"/>
              <a:t>To facilitate transfer of good practice-voluntary actions</a:t>
            </a:r>
            <a:endParaRPr lang="it-IT" sz="2400" dirty="0"/>
          </a:p>
        </p:txBody>
      </p:sp>
      <p:pic>
        <p:nvPicPr>
          <p:cNvPr id="4" name="Picture 3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5791200"/>
            <a:ext cx="1162050" cy="781050"/>
          </a:xfrm>
          <a:prstGeom prst="rect">
            <a:avLst/>
          </a:prstGeom>
          <a:noFill/>
        </p:spPr>
      </p:pic>
      <p:pic>
        <p:nvPicPr>
          <p:cNvPr id="5" name="Picture 3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77" y="5580380"/>
            <a:ext cx="1724660" cy="1202690"/>
          </a:xfrm>
          <a:prstGeom prst="rect">
            <a:avLst/>
          </a:prstGeom>
          <a:noFill/>
        </p:spPr>
      </p:pic>
      <p:pic>
        <p:nvPicPr>
          <p:cNvPr id="6" name="Picture 29" descr="C:\Users\Francesca.centola\AppData\Local\Microsoft\Windows\Temporary Internet Files\Content.Word\megaphone-and-logo-facebook-header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7696200" cy="1324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175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Target Groups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it-IT" sz="2400" dirty="0" smtClean="0"/>
              <a:t>Women under 45</a:t>
            </a:r>
          </a:p>
          <a:p>
            <a:pPr marL="457200" indent="-457200" algn="l">
              <a:buAutoNum type="arabicPeriod"/>
            </a:pPr>
            <a:r>
              <a:rPr lang="it-IT" sz="2400" dirty="0" smtClean="0"/>
              <a:t>Political parties</a:t>
            </a:r>
          </a:p>
          <a:p>
            <a:pPr marL="457200" indent="-457200" algn="l">
              <a:buAutoNum type="arabicPeriod"/>
            </a:pPr>
            <a:r>
              <a:rPr lang="it-IT" sz="2400" dirty="0" smtClean="0"/>
              <a:t>Gender Equality Organisations</a:t>
            </a:r>
            <a:endParaRPr lang="it-IT" sz="2400" dirty="0"/>
          </a:p>
        </p:txBody>
      </p:sp>
      <p:pic>
        <p:nvPicPr>
          <p:cNvPr id="4" name="Picture 3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5791200"/>
            <a:ext cx="1162050" cy="781050"/>
          </a:xfrm>
          <a:prstGeom prst="rect">
            <a:avLst/>
          </a:prstGeom>
          <a:noFill/>
        </p:spPr>
      </p:pic>
      <p:pic>
        <p:nvPicPr>
          <p:cNvPr id="5" name="Picture 3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77" y="5580380"/>
            <a:ext cx="1724660" cy="1202690"/>
          </a:xfrm>
          <a:prstGeom prst="rect">
            <a:avLst/>
          </a:prstGeom>
          <a:noFill/>
        </p:spPr>
      </p:pic>
      <p:pic>
        <p:nvPicPr>
          <p:cNvPr id="6" name="Picture 29" descr="C:\Users\Francesca.centola\AppData\Local\Microsoft\Windows\Temporary Internet Files\Content.Word\megaphone-and-logo-facebook-header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7696200" cy="1324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711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Timescale and Resources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it-IT" sz="2400" dirty="0" smtClean="0"/>
              <a:t>11/11/2012- 10/11/2014</a:t>
            </a:r>
          </a:p>
          <a:p>
            <a:pPr algn="l"/>
            <a:endParaRPr lang="it-IT" sz="2400" dirty="0"/>
          </a:p>
          <a:p>
            <a:pPr algn="l"/>
            <a:r>
              <a:rPr lang="it-IT" sz="2400" dirty="0" smtClean="0"/>
              <a:t>Budget</a:t>
            </a:r>
            <a:r>
              <a:rPr lang="it-IT" sz="2400" dirty="0" smtClean="0"/>
              <a:t>:€1,3m</a:t>
            </a:r>
            <a:endParaRPr lang="it-IT" sz="2400" dirty="0"/>
          </a:p>
        </p:txBody>
      </p:sp>
      <p:pic>
        <p:nvPicPr>
          <p:cNvPr id="4" name="Picture 3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5791200"/>
            <a:ext cx="1162050" cy="781050"/>
          </a:xfrm>
          <a:prstGeom prst="rect">
            <a:avLst/>
          </a:prstGeom>
          <a:noFill/>
        </p:spPr>
      </p:pic>
      <p:pic>
        <p:nvPicPr>
          <p:cNvPr id="5" name="Picture 3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77" y="5580380"/>
            <a:ext cx="1724660" cy="1202690"/>
          </a:xfrm>
          <a:prstGeom prst="rect">
            <a:avLst/>
          </a:prstGeom>
          <a:noFill/>
        </p:spPr>
      </p:pic>
      <p:pic>
        <p:nvPicPr>
          <p:cNvPr id="6" name="Picture 29" descr="C:\Users\Francesca.centola\AppData\Local\Microsoft\Windows\Temporary Internet Files\Content.Word\megaphone-and-logo-facebook-header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7696200" cy="1324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711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Objectives of this workshop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it-IT" sz="2400" dirty="0" smtClean="0"/>
              <a:t>1.Exchange outcomes and ideas for campaigns emerging from the base line studies and the setting up of the Local Women in Politics Groups</a:t>
            </a:r>
            <a:endParaRPr lang="it-IT" sz="2400" dirty="0"/>
          </a:p>
        </p:txBody>
      </p:sp>
      <p:pic>
        <p:nvPicPr>
          <p:cNvPr id="4" name="Picture 3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5791200"/>
            <a:ext cx="1162050" cy="781050"/>
          </a:xfrm>
          <a:prstGeom prst="rect">
            <a:avLst/>
          </a:prstGeom>
          <a:noFill/>
        </p:spPr>
      </p:pic>
      <p:pic>
        <p:nvPicPr>
          <p:cNvPr id="5" name="Picture 3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77" y="5580380"/>
            <a:ext cx="1724660" cy="1202690"/>
          </a:xfrm>
          <a:prstGeom prst="rect">
            <a:avLst/>
          </a:prstGeom>
          <a:noFill/>
        </p:spPr>
      </p:pic>
      <p:pic>
        <p:nvPicPr>
          <p:cNvPr id="6" name="Picture 29" descr="C:\Users\Francesca.centola\AppData\Local\Microsoft\Windows\Temporary Internet Files\Content.Word\megaphone-and-logo-facebook-header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7696200" cy="1324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7112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Objectives of this workshop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it-IT" sz="2400" dirty="0" smtClean="0"/>
              <a:t>2. To reflect on issues/themes that make up the terrain we are seeking, in a small way , to influence.</a:t>
            </a:r>
            <a:endParaRPr lang="it-IT" sz="2400" dirty="0"/>
          </a:p>
        </p:txBody>
      </p:sp>
      <p:pic>
        <p:nvPicPr>
          <p:cNvPr id="4" name="Picture 3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5791200"/>
            <a:ext cx="1162050" cy="781050"/>
          </a:xfrm>
          <a:prstGeom prst="rect">
            <a:avLst/>
          </a:prstGeom>
          <a:noFill/>
        </p:spPr>
      </p:pic>
      <p:pic>
        <p:nvPicPr>
          <p:cNvPr id="5" name="Picture 3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77" y="5580380"/>
            <a:ext cx="1724660" cy="1202690"/>
          </a:xfrm>
          <a:prstGeom prst="rect">
            <a:avLst/>
          </a:prstGeom>
          <a:noFill/>
        </p:spPr>
      </p:pic>
      <p:pic>
        <p:nvPicPr>
          <p:cNvPr id="6" name="Picture 29" descr="C:\Users\Francesca.centola\AppData\Local\Microsoft\Windows\Temporary Internet Files\Content.Word\megaphone-and-logo-facebook-header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7696200" cy="1324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3380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467</Words>
  <Application>Microsoft Office PowerPoint</Application>
  <PresentationFormat>On-screen Show (4:3)</PresentationFormat>
  <Paragraphs>59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More Women in European Politics – More Women in 2014</vt:lpstr>
      <vt:lpstr>Objectives of the Project</vt:lpstr>
      <vt:lpstr>Objectives of the Project</vt:lpstr>
      <vt:lpstr>Objectives of the Project</vt:lpstr>
      <vt:lpstr>Objectives of the Project</vt:lpstr>
      <vt:lpstr>Target Groups</vt:lpstr>
      <vt:lpstr>Timescale and Resources</vt:lpstr>
      <vt:lpstr>Objectives of this workshop</vt:lpstr>
      <vt:lpstr>Objectives of this workshop</vt:lpstr>
      <vt:lpstr>Emerging «common» elements </vt:lpstr>
      <vt:lpstr>Emerging «common» elements </vt:lpstr>
      <vt:lpstr>Emerging «common» elements </vt:lpstr>
      <vt:lpstr>Emerging «common» elements </vt:lpstr>
      <vt:lpstr>Examples and information for sharing</vt:lpstr>
      <vt:lpstr>Examples and information for sharing</vt:lpstr>
      <vt:lpstr>Examples and information for sharing</vt:lpstr>
      <vt:lpstr>Examples and information for sharing</vt:lpstr>
      <vt:lpstr>Examples and information for sharing</vt:lpstr>
      <vt:lpstr>Examples and information for sharing</vt:lpstr>
      <vt:lpstr>    Thank you for your attention h.saad@ludenet.org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Women in European Politics – More Women in 2014</dc:title>
  <dc:creator>Utente</dc:creator>
  <cp:lastModifiedBy>Wentech</cp:lastModifiedBy>
  <cp:revision>14</cp:revision>
  <dcterms:created xsi:type="dcterms:W3CDTF">2006-08-16T00:00:00Z</dcterms:created>
  <dcterms:modified xsi:type="dcterms:W3CDTF">2013-09-17T20:20:32Z</dcterms:modified>
</cp:coreProperties>
</file>