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6"/>
  </p:notesMasterIdLst>
  <p:sldIdLst>
    <p:sldId id="256" r:id="rId5"/>
    <p:sldId id="282" r:id="rId6"/>
    <p:sldId id="270" r:id="rId7"/>
    <p:sldId id="277" r:id="rId8"/>
    <p:sldId id="278" r:id="rId9"/>
    <p:sldId id="273" r:id="rId10"/>
    <p:sldId id="272" r:id="rId11"/>
    <p:sldId id="276" r:id="rId12"/>
    <p:sldId id="275" r:id="rId13"/>
    <p:sldId id="257" r:id="rId14"/>
    <p:sldId id="279" r:id="rId15"/>
    <p:sldId id="280" r:id="rId16"/>
    <p:sldId id="281" r:id="rId17"/>
    <p:sldId id="258" r:id="rId18"/>
    <p:sldId id="259" r:id="rId19"/>
    <p:sldId id="260" r:id="rId20"/>
    <p:sldId id="266" r:id="rId21"/>
    <p:sldId id="265" r:id="rId22"/>
    <p:sldId id="274" r:id="rId23"/>
    <p:sldId id="283" r:id="rId24"/>
    <p:sldId id="285"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autoAdjust="0"/>
    <p:restoredTop sz="94660"/>
  </p:normalViewPr>
  <p:slideViewPr>
    <p:cSldViewPr>
      <p:cViewPr varScale="1">
        <p:scale>
          <a:sx n="84" d="100"/>
          <a:sy n="84" d="100"/>
        </p:scale>
        <p:origin x="-1306"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Foglio1!$B$1</c:f>
              <c:strCache>
                <c:ptCount val="1"/>
                <c:pt idx="0">
                  <c:v>Vendite</c:v>
                </c:pt>
              </c:strCache>
            </c:strRef>
          </c:tx>
          <c:explosion val="25"/>
          <c:cat>
            <c:strRef>
              <c:f>Foglio1!$A$2:$A$7</c:f>
              <c:strCache>
                <c:ptCount val="6"/>
                <c:pt idx="0">
                  <c:v>PD</c:v>
                </c:pt>
                <c:pt idx="1">
                  <c:v>M5S</c:v>
                </c:pt>
                <c:pt idx="2">
                  <c:v>FI</c:v>
                </c:pt>
                <c:pt idx="3">
                  <c:v>Lega Nord</c:v>
                </c:pt>
                <c:pt idx="4">
                  <c:v>NCD</c:v>
                </c:pt>
                <c:pt idx="5">
                  <c:v>AETsipras</c:v>
                </c:pt>
              </c:strCache>
            </c:strRef>
          </c:cat>
          <c:val>
            <c:numRef>
              <c:f>Foglio1!$B$2:$B$7</c:f>
              <c:numCache>
                <c:formatCode>General</c:formatCode>
                <c:ptCount val="6"/>
                <c:pt idx="0">
                  <c:v>8.1999999999999993</c:v>
                </c:pt>
                <c:pt idx="1">
                  <c:v>3.2</c:v>
                </c:pt>
                <c:pt idx="2">
                  <c:v>1.4</c:v>
                </c:pt>
                <c:pt idx="3">
                  <c:v>1.2</c:v>
                </c:pt>
                <c:pt idx="4">
                  <c:v>1.2</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03540876834841"/>
          <c:y val="2.2448261287155904E-2"/>
          <c:w val="0.68563101487314082"/>
          <c:h val="0.85716829766394464"/>
        </c:manualLayout>
      </c:layout>
      <c:barChart>
        <c:barDir val="bar"/>
        <c:grouping val="clustered"/>
        <c:varyColors val="0"/>
        <c:ser>
          <c:idx val="0"/>
          <c:order val="0"/>
          <c:tx>
            <c:strRef>
              <c:f>Foglio1!$B$1</c:f>
              <c:strCache>
                <c:ptCount val="1"/>
                <c:pt idx="0">
                  <c:v>2009 (22,2)</c:v>
                </c:pt>
              </c:strCache>
            </c:strRef>
          </c:tx>
          <c:invertIfNegative val="0"/>
          <c:cat>
            <c:strRef>
              <c:f>Foglio1!$A$2</c:f>
              <c:strCache>
                <c:ptCount val="1"/>
                <c:pt idx="0">
                  <c:v>EP</c:v>
                </c:pt>
              </c:strCache>
            </c:strRef>
          </c:cat>
          <c:val>
            <c:numRef>
              <c:f>Foglio1!$B$2</c:f>
              <c:numCache>
                <c:formatCode>General</c:formatCode>
                <c:ptCount val="1"/>
                <c:pt idx="0">
                  <c:v>22.2</c:v>
                </c:pt>
              </c:numCache>
            </c:numRef>
          </c:val>
        </c:ser>
        <c:ser>
          <c:idx val="1"/>
          <c:order val="1"/>
          <c:tx>
            <c:strRef>
              <c:f>Foglio1!$C$1</c:f>
              <c:strCache>
                <c:ptCount val="1"/>
                <c:pt idx="0">
                  <c:v> 2014 (39,7)</c:v>
                </c:pt>
              </c:strCache>
            </c:strRef>
          </c:tx>
          <c:invertIfNegative val="0"/>
          <c:cat>
            <c:strRef>
              <c:f>Foglio1!$A$2</c:f>
              <c:strCache>
                <c:ptCount val="1"/>
                <c:pt idx="0">
                  <c:v>EP</c:v>
                </c:pt>
              </c:strCache>
            </c:strRef>
          </c:cat>
          <c:val>
            <c:numRef>
              <c:f>Foglio1!$C$2</c:f>
              <c:numCache>
                <c:formatCode>General</c:formatCode>
                <c:ptCount val="1"/>
                <c:pt idx="0">
                  <c:v>39.700000000000003</c:v>
                </c:pt>
              </c:numCache>
            </c:numRef>
          </c:val>
        </c:ser>
        <c:dLbls>
          <c:showLegendKey val="0"/>
          <c:showVal val="0"/>
          <c:showCatName val="0"/>
          <c:showSerName val="0"/>
          <c:showPercent val="0"/>
          <c:showBubbleSize val="0"/>
        </c:dLbls>
        <c:gapWidth val="150"/>
        <c:axId val="6291968"/>
        <c:axId val="94280448"/>
      </c:barChart>
      <c:catAx>
        <c:axId val="6291968"/>
        <c:scaling>
          <c:orientation val="minMax"/>
        </c:scaling>
        <c:delete val="0"/>
        <c:axPos val="l"/>
        <c:majorTickMark val="out"/>
        <c:minorTickMark val="none"/>
        <c:tickLblPos val="nextTo"/>
        <c:crossAx val="94280448"/>
        <c:crosses val="autoZero"/>
        <c:auto val="1"/>
        <c:lblAlgn val="ctr"/>
        <c:lblOffset val="100"/>
        <c:noMultiLvlLbl val="0"/>
      </c:catAx>
      <c:valAx>
        <c:axId val="94280448"/>
        <c:scaling>
          <c:orientation val="minMax"/>
        </c:scaling>
        <c:delete val="0"/>
        <c:axPos val="b"/>
        <c:majorGridlines/>
        <c:numFmt formatCode="General" sourceLinked="1"/>
        <c:majorTickMark val="out"/>
        <c:minorTickMark val="none"/>
        <c:tickLblPos val="nextTo"/>
        <c:crossAx val="6291968"/>
        <c:crosses val="autoZero"/>
        <c:crossBetween val="between"/>
      </c:valAx>
    </c:plotArea>
    <c:legend>
      <c:legendPos val="r"/>
      <c:layout/>
      <c:overlay val="0"/>
    </c:legend>
    <c:plotVisOnly val="1"/>
    <c:dispBlanksAs val="gap"/>
    <c:showDLblsOverMax val="0"/>
  </c:chart>
  <c:txPr>
    <a:bodyPr/>
    <a:lstStyle/>
    <a:p>
      <a:pPr>
        <a:defRPr sz="1800"/>
      </a:pPr>
      <a:endParaRPr lang="it-IT"/>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EAD5F1-4BB3-4CC1-ADE5-11A5F335CEEF}" type="doc">
      <dgm:prSet loTypeId="urn:microsoft.com/office/officeart/2005/8/layout/vList4" loCatId="list" qsTypeId="urn:microsoft.com/office/officeart/2005/8/quickstyle/simple5" qsCatId="simple" csTypeId="urn:microsoft.com/office/officeart/2005/8/colors/colorful5" csCatId="colorful" phldr="1"/>
      <dgm:spPr/>
      <dgm:t>
        <a:bodyPr/>
        <a:lstStyle/>
        <a:p>
          <a:endParaRPr lang="it-IT"/>
        </a:p>
      </dgm:t>
    </dgm:pt>
    <dgm:pt modelId="{78FED9BA-6A3D-44FE-B13E-D53354F04DCB}" type="pres">
      <dgm:prSet presAssocID="{1FEAD5F1-4BB3-4CC1-ADE5-11A5F335CEEF}" presName="linear" presStyleCnt="0">
        <dgm:presLayoutVars>
          <dgm:dir/>
          <dgm:resizeHandles val="exact"/>
        </dgm:presLayoutVars>
      </dgm:prSet>
      <dgm:spPr/>
      <dgm:t>
        <a:bodyPr/>
        <a:lstStyle/>
        <a:p>
          <a:endParaRPr lang="it-IT"/>
        </a:p>
      </dgm:t>
    </dgm:pt>
  </dgm:ptLst>
  <dgm:cxnLst>
    <dgm:cxn modelId="{A3FB693F-905A-40C9-A0EF-A438F8F2B419}" type="presOf" srcId="{1FEAD5F1-4BB3-4CC1-ADE5-11A5F335CEEF}" destId="{78FED9BA-6A3D-44FE-B13E-D53354F04DCB}"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BDBC24-4BA6-4C53-B95D-34ED033BEAA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it-IT"/>
        </a:p>
      </dgm:t>
    </dgm:pt>
    <dgm:pt modelId="{717B9E9C-8014-4249-8F07-D21292E29709}">
      <dgm:prSet phldrT="[Testo]" phldr="1"/>
      <dgm:spPr/>
      <dgm:t>
        <a:bodyPr/>
        <a:lstStyle/>
        <a:p>
          <a:endParaRPr lang="it-IT"/>
        </a:p>
      </dgm:t>
    </dgm:pt>
    <dgm:pt modelId="{9F5BBAEE-B213-4FAE-98CA-6F288BE7198B}" type="parTrans" cxnId="{EA552F06-B549-4B31-A748-DAB7EB90AB0B}">
      <dgm:prSet/>
      <dgm:spPr/>
      <dgm:t>
        <a:bodyPr/>
        <a:lstStyle/>
        <a:p>
          <a:endParaRPr lang="it-IT"/>
        </a:p>
      </dgm:t>
    </dgm:pt>
    <dgm:pt modelId="{E1FB38AC-12BF-4498-B2AA-D90B4DB5DE9A}" type="sibTrans" cxnId="{EA552F06-B549-4B31-A748-DAB7EB90AB0B}">
      <dgm:prSet/>
      <dgm:spPr/>
      <dgm:t>
        <a:bodyPr/>
        <a:lstStyle/>
        <a:p>
          <a:endParaRPr lang="it-IT"/>
        </a:p>
      </dgm:t>
    </dgm:pt>
    <dgm:pt modelId="{8925B26A-AEE3-4730-BFE3-B8C7B361BBCA}">
      <dgm:prSet custT="1"/>
      <dgm:spPr>
        <a:solidFill>
          <a:schemeClr val="accent4">
            <a:lumMod val="60000"/>
            <a:lumOff val="40000"/>
          </a:schemeClr>
        </a:solidFill>
      </dgm:spPr>
      <dgm:t>
        <a:bodyPr/>
        <a:lstStyle/>
        <a:p>
          <a:r>
            <a:rPr lang="en-US" sz="2800" dirty="0" smtClean="0"/>
            <a:t>What reasons did you push to enter politics?</a:t>
          </a:r>
          <a:endParaRPr lang="it-IT" sz="2800" dirty="0"/>
        </a:p>
      </dgm:t>
    </dgm:pt>
    <dgm:pt modelId="{F6985C03-0726-4BB8-9AAC-97F8B8D37761}" type="parTrans" cxnId="{A7A7381F-EC8B-41F2-B77C-C20C2A475A0B}">
      <dgm:prSet/>
      <dgm:spPr/>
      <dgm:t>
        <a:bodyPr/>
        <a:lstStyle/>
        <a:p>
          <a:endParaRPr lang="it-IT"/>
        </a:p>
      </dgm:t>
    </dgm:pt>
    <dgm:pt modelId="{E1626B93-71C6-4F98-BDC0-F7B2B8A3C26B}" type="sibTrans" cxnId="{A7A7381F-EC8B-41F2-B77C-C20C2A475A0B}">
      <dgm:prSet/>
      <dgm:spPr/>
      <dgm:t>
        <a:bodyPr/>
        <a:lstStyle/>
        <a:p>
          <a:endParaRPr lang="it-IT"/>
        </a:p>
      </dgm:t>
    </dgm:pt>
    <dgm:pt modelId="{591EA1F4-7D61-45F5-8A60-276465F6FAC1}">
      <dgm:prSet custT="1"/>
      <dgm:spPr/>
      <dgm:t>
        <a:bodyPr/>
        <a:lstStyle/>
        <a:p>
          <a:r>
            <a:rPr lang="en-US" sz="2800" dirty="0" smtClean="0"/>
            <a:t>What are the barriers you have encountered in the development of your political career?</a:t>
          </a:r>
          <a:endParaRPr lang="it-IT" sz="2800" dirty="0"/>
        </a:p>
      </dgm:t>
    </dgm:pt>
    <dgm:pt modelId="{0A80ADE3-565E-44A5-B151-C81B440B3128}" type="parTrans" cxnId="{E5069017-E8CB-40F4-B3CE-63D68F18C305}">
      <dgm:prSet/>
      <dgm:spPr/>
      <dgm:t>
        <a:bodyPr/>
        <a:lstStyle/>
        <a:p>
          <a:endParaRPr lang="it-IT"/>
        </a:p>
      </dgm:t>
    </dgm:pt>
    <dgm:pt modelId="{0229C0BA-F5AD-45C6-8E74-F543575D54DB}" type="sibTrans" cxnId="{E5069017-E8CB-40F4-B3CE-63D68F18C305}">
      <dgm:prSet/>
      <dgm:spPr/>
      <dgm:t>
        <a:bodyPr/>
        <a:lstStyle/>
        <a:p>
          <a:endParaRPr lang="it-IT"/>
        </a:p>
      </dgm:t>
    </dgm:pt>
    <dgm:pt modelId="{504EAD14-1C23-4C5F-A9DD-438FA88D7058}">
      <dgm:prSet custT="1"/>
      <dgm:spPr>
        <a:solidFill>
          <a:schemeClr val="accent2">
            <a:lumMod val="75000"/>
          </a:schemeClr>
        </a:solidFill>
      </dgm:spPr>
      <dgm:t>
        <a:bodyPr/>
        <a:lstStyle/>
        <a:p>
          <a:r>
            <a:rPr lang="en-US" sz="3200" smtClean="0"/>
            <a:t>What is your area of interest in political?</a:t>
          </a:r>
          <a:endParaRPr lang="it-IT" sz="3200"/>
        </a:p>
      </dgm:t>
    </dgm:pt>
    <dgm:pt modelId="{018FC069-3938-4CF8-A1E6-886036CE699A}" type="parTrans" cxnId="{16281CEA-159A-4D84-A3BB-81CF5E14F43C}">
      <dgm:prSet/>
      <dgm:spPr/>
      <dgm:t>
        <a:bodyPr/>
        <a:lstStyle/>
        <a:p>
          <a:endParaRPr lang="it-IT"/>
        </a:p>
      </dgm:t>
    </dgm:pt>
    <dgm:pt modelId="{7749A10A-90BB-4CB7-B428-B2FBE95AD17C}" type="sibTrans" cxnId="{16281CEA-159A-4D84-A3BB-81CF5E14F43C}">
      <dgm:prSet/>
      <dgm:spPr/>
      <dgm:t>
        <a:bodyPr/>
        <a:lstStyle/>
        <a:p>
          <a:endParaRPr lang="it-IT"/>
        </a:p>
      </dgm:t>
    </dgm:pt>
    <dgm:pt modelId="{8E7A15DD-A780-41EB-BA77-EB2D7DAA6964}">
      <dgm:prSet custT="1"/>
      <dgm:spPr>
        <a:solidFill>
          <a:schemeClr val="accent1"/>
        </a:solidFill>
      </dgm:spPr>
      <dgm:t>
        <a:bodyPr/>
        <a:lstStyle/>
        <a:p>
          <a:r>
            <a:rPr lang="en-US" sz="2800" dirty="0" smtClean="0"/>
            <a:t>What tips would you give to women who want to engage in politics to advance their ambitions?</a:t>
          </a:r>
          <a:endParaRPr lang="it-IT" sz="2800" dirty="0"/>
        </a:p>
      </dgm:t>
    </dgm:pt>
    <dgm:pt modelId="{F897EDBA-D1AD-4CC5-B229-8513DB592273}" type="parTrans" cxnId="{A8688071-3A78-4C41-B5A5-767B1DEFC3B1}">
      <dgm:prSet/>
      <dgm:spPr/>
      <dgm:t>
        <a:bodyPr/>
        <a:lstStyle/>
        <a:p>
          <a:endParaRPr lang="it-IT"/>
        </a:p>
      </dgm:t>
    </dgm:pt>
    <dgm:pt modelId="{0F77A6CF-17E2-4CF6-AD42-ACF20998680A}" type="sibTrans" cxnId="{A8688071-3A78-4C41-B5A5-767B1DEFC3B1}">
      <dgm:prSet/>
      <dgm:spPr/>
      <dgm:t>
        <a:bodyPr/>
        <a:lstStyle/>
        <a:p>
          <a:endParaRPr lang="it-IT"/>
        </a:p>
      </dgm:t>
    </dgm:pt>
    <dgm:pt modelId="{B09C6074-F156-4A9E-AA84-939F9D85FE88}">
      <dgm:prSet custT="1"/>
      <dgm:spPr/>
      <dgm:t>
        <a:bodyPr/>
        <a:lstStyle/>
        <a:p>
          <a:r>
            <a:rPr lang="en-US" sz="2400" dirty="0" smtClean="0"/>
            <a:t>Do you think that the contribution of women in politics is important? If so, why?</a:t>
          </a:r>
          <a:endParaRPr lang="it-IT" sz="2400" dirty="0"/>
        </a:p>
      </dgm:t>
    </dgm:pt>
    <dgm:pt modelId="{13E800F5-8ABC-4423-83B7-E1939B72F0FB}" type="parTrans" cxnId="{929A87AE-B488-4BD2-A72D-E7E313D81599}">
      <dgm:prSet/>
      <dgm:spPr/>
      <dgm:t>
        <a:bodyPr/>
        <a:lstStyle/>
        <a:p>
          <a:endParaRPr lang="it-IT"/>
        </a:p>
      </dgm:t>
    </dgm:pt>
    <dgm:pt modelId="{79C91055-B590-4306-9D7E-14870A9526A5}" type="sibTrans" cxnId="{929A87AE-B488-4BD2-A72D-E7E313D81599}">
      <dgm:prSet/>
      <dgm:spPr/>
      <dgm:t>
        <a:bodyPr/>
        <a:lstStyle/>
        <a:p>
          <a:endParaRPr lang="it-IT"/>
        </a:p>
      </dgm:t>
    </dgm:pt>
    <dgm:pt modelId="{0E52628C-F11A-4786-9E8C-F5DDBA1BD813}" type="pres">
      <dgm:prSet presAssocID="{74BDBC24-4BA6-4C53-B95D-34ED033BEAA3}" presName="linear" presStyleCnt="0">
        <dgm:presLayoutVars>
          <dgm:animLvl val="lvl"/>
          <dgm:resizeHandles val="exact"/>
        </dgm:presLayoutVars>
      </dgm:prSet>
      <dgm:spPr/>
      <dgm:t>
        <a:bodyPr/>
        <a:lstStyle/>
        <a:p>
          <a:endParaRPr lang="it-IT"/>
        </a:p>
      </dgm:t>
    </dgm:pt>
    <dgm:pt modelId="{FA719E69-143E-4F28-B150-007BEFC13E80}" type="pres">
      <dgm:prSet presAssocID="{717B9E9C-8014-4249-8F07-D21292E29709}" presName="parentText" presStyleLbl="node1" presStyleIdx="0" presStyleCnt="6" custFlipVert="1" custScaleY="5957" custLinFactY="9058" custLinFactNeighborY="100000">
        <dgm:presLayoutVars>
          <dgm:chMax val="0"/>
          <dgm:bulletEnabled val="1"/>
        </dgm:presLayoutVars>
      </dgm:prSet>
      <dgm:spPr/>
      <dgm:t>
        <a:bodyPr/>
        <a:lstStyle/>
        <a:p>
          <a:endParaRPr lang="it-IT"/>
        </a:p>
      </dgm:t>
    </dgm:pt>
    <dgm:pt modelId="{9D013D19-1AF2-4E3D-9143-D9390115B925}" type="pres">
      <dgm:prSet presAssocID="{E1FB38AC-12BF-4498-B2AA-D90B4DB5DE9A}" presName="spacer" presStyleCnt="0"/>
      <dgm:spPr/>
    </dgm:pt>
    <dgm:pt modelId="{0364B551-0626-4025-A64D-911566B89B86}" type="pres">
      <dgm:prSet presAssocID="{8925B26A-AEE3-4730-BFE3-B8C7B361BBCA}" presName="parentText" presStyleLbl="node1" presStyleIdx="1" presStyleCnt="6" custLinFactNeighborY="-42756">
        <dgm:presLayoutVars>
          <dgm:chMax val="0"/>
          <dgm:bulletEnabled val="1"/>
        </dgm:presLayoutVars>
      </dgm:prSet>
      <dgm:spPr/>
      <dgm:t>
        <a:bodyPr/>
        <a:lstStyle/>
        <a:p>
          <a:endParaRPr lang="it-IT"/>
        </a:p>
      </dgm:t>
    </dgm:pt>
    <dgm:pt modelId="{A7EEC83B-33F4-4AA1-962A-6FEA0ED5FAE0}" type="pres">
      <dgm:prSet presAssocID="{E1626B93-71C6-4F98-BDC0-F7B2B8A3C26B}" presName="spacer" presStyleCnt="0"/>
      <dgm:spPr/>
    </dgm:pt>
    <dgm:pt modelId="{0BD121D9-B7F5-4D88-9EDE-E86AC26EFA73}" type="pres">
      <dgm:prSet presAssocID="{591EA1F4-7D61-45F5-8A60-276465F6FAC1}" presName="parentText" presStyleLbl="node1" presStyleIdx="2" presStyleCnt="6">
        <dgm:presLayoutVars>
          <dgm:chMax val="0"/>
          <dgm:bulletEnabled val="1"/>
        </dgm:presLayoutVars>
      </dgm:prSet>
      <dgm:spPr/>
      <dgm:t>
        <a:bodyPr/>
        <a:lstStyle/>
        <a:p>
          <a:endParaRPr lang="it-IT"/>
        </a:p>
      </dgm:t>
    </dgm:pt>
    <dgm:pt modelId="{9739026F-7296-446F-A6B5-DDDE43087F5C}" type="pres">
      <dgm:prSet presAssocID="{0229C0BA-F5AD-45C6-8E74-F543575D54DB}" presName="spacer" presStyleCnt="0"/>
      <dgm:spPr/>
    </dgm:pt>
    <dgm:pt modelId="{2568D35A-9344-4F4F-B1E7-10404C4885BB}" type="pres">
      <dgm:prSet presAssocID="{504EAD14-1C23-4C5F-A9DD-438FA88D7058}" presName="parentText" presStyleLbl="node1" presStyleIdx="3" presStyleCnt="6">
        <dgm:presLayoutVars>
          <dgm:chMax val="0"/>
          <dgm:bulletEnabled val="1"/>
        </dgm:presLayoutVars>
      </dgm:prSet>
      <dgm:spPr/>
      <dgm:t>
        <a:bodyPr/>
        <a:lstStyle/>
        <a:p>
          <a:endParaRPr lang="it-IT"/>
        </a:p>
      </dgm:t>
    </dgm:pt>
    <dgm:pt modelId="{4B28DC7C-F614-4834-A727-BD483C149446}" type="pres">
      <dgm:prSet presAssocID="{7749A10A-90BB-4CB7-B428-B2FBE95AD17C}" presName="spacer" presStyleCnt="0"/>
      <dgm:spPr/>
    </dgm:pt>
    <dgm:pt modelId="{67D382CE-BEB6-4A58-B37F-93C7DA243055}" type="pres">
      <dgm:prSet presAssocID="{8E7A15DD-A780-41EB-BA77-EB2D7DAA6964}" presName="parentText" presStyleLbl="node1" presStyleIdx="4" presStyleCnt="6">
        <dgm:presLayoutVars>
          <dgm:chMax val="0"/>
          <dgm:bulletEnabled val="1"/>
        </dgm:presLayoutVars>
      </dgm:prSet>
      <dgm:spPr/>
      <dgm:t>
        <a:bodyPr/>
        <a:lstStyle/>
        <a:p>
          <a:endParaRPr lang="it-IT"/>
        </a:p>
      </dgm:t>
    </dgm:pt>
    <dgm:pt modelId="{7978DD93-1F60-4CFB-A42A-68CF024CFCC2}" type="pres">
      <dgm:prSet presAssocID="{0F77A6CF-17E2-4CF6-AD42-ACF20998680A}" presName="spacer" presStyleCnt="0"/>
      <dgm:spPr/>
    </dgm:pt>
    <dgm:pt modelId="{B5DE9858-1338-4FB2-8EFD-253C0031B87A}" type="pres">
      <dgm:prSet presAssocID="{B09C6074-F156-4A9E-AA84-939F9D85FE88}" presName="parentText" presStyleLbl="node1" presStyleIdx="5" presStyleCnt="6" custLinFactNeighborY="49317">
        <dgm:presLayoutVars>
          <dgm:chMax val="0"/>
          <dgm:bulletEnabled val="1"/>
        </dgm:presLayoutVars>
      </dgm:prSet>
      <dgm:spPr/>
      <dgm:t>
        <a:bodyPr/>
        <a:lstStyle/>
        <a:p>
          <a:endParaRPr lang="it-IT"/>
        </a:p>
      </dgm:t>
    </dgm:pt>
  </dgm:ptLst>
  <dgm:cxnLst>
    <dgm:cxn modelId="{358048BC-2B1F-454B-ADE5-0EE38A361334}" type="presOf" srcId="{504EAD14-1C23-4C5F-A9DD-438FA88D7058}" destId="{2568D35A-9344-4F4F-B1E7-10404C4885BB}" srcOrd="0" destOrd="0" presId="urn:microsoft.com/office/officeart/2005/8/layout/vList2"/>
    <dgm:cxn modelId="{835EFC94-FF66-47A6-8B66-B925B4CDEF8E}" type="presOf" srcId="{8E7A15DD-A780-41EB-BA77-EB2D7DAA6964}" destId="{67D382CE-BEB6-4A58-B37F-93C7DA243055}" srcOrd="0" destOrd="0" presId="urn:microsoft.com/office/officeart/2005/8/layout/vList2"/>
    <dgm:cxn modelId="{A8688071-3A78-4C41-B5A5-767B1DEFC3B1}" srcId="{74BDBC24-4BA6-4C53-B95D-34ED033BEAA3}" destId="{8E7A15DD-A780-41EB-BA77-EB2D7DAA6964}" srcOrd="4" destOrd="0" parTransId="{F897EDBA-D1AD-4CC5-B229-8513DB592273}" sibTransId="{0F77A6CF-17E2-4CF6-AD42-ACF20998680A}"/>
    <dgm:cxn modelId="{F563F906-5FAD-4582-AE8C-3D26244A9B03}" type="presOf" srcId="{B09C6074-F156-4A9E-AA84-939F9D85FE88}" destId="{B5DE9858-1338-4FB2-8EFD-253C0031B87A}" srcOrd="0" destOrd="0" presId="urn:microsoft.com/office/officeart/2005/8/layout/vList2"/>
    <dgm:cxn modelId="{BFBB9940-F9C8-4D16-B16A-C9DB4FC6D681}" type="presOf" srcId="{74BDBC24-4BA6-4C53-B95D-34ED033BEAA3}" destId="{0E52628C-F11A-4786-9E8C-F5DDBA1BD813}" srcOrd="0" destOrd="0" presId="urn:microsoft.com/office/officeart/2005/8/layout/vList2"/>
    <dgm:cxn modelId="{EA552F06-B549-4B31-A748-DAB7EB90AB0B}" srcId="{74BDBC24-4BA6-4C53-B95D-34ED033BEAA3}" destId="{717B9E9C-8014-4249-8F07-D21292E29709}" srcOrd="0" destOrd="0" parTransId="{9F5BBAEE-B213-4FAE-98CA-6F288BE7198B}" sibTransId="{E1FB38AC-12BF-4498-B2AA-D90B4DB5DE9A}"/>
    <dgm:cxn modelId="{307DE5B9-1BF8-4A26-A2E7-AC5C89F62FA0}" type="presOf" srcId="{717B9E9C-8014-4249-8F07-D21292E29709}" destId="{FA719E69-143E-4F28-B150-007BEFC13E80}" srcOrd="0" destOrd="0" presId="urn:microsoft.com/office/officeart/2005/8/layout/vList2"/>
    <dgm:cxn modelId="{71889626-D669-425E-9DEA-910CF2A3CD20}" type="presOf" srcId="{8925B26A-AEE3-4730-BFE3-B8C7B361BBCA}" destId="{0364B551-0626-4025-A64D-911566B89B86}" srcOrd="0" destOrd="0" presId="urn:microsoft.com/office/officeart/2005/8/layout/vList2"/>
    <dgm:cxn modelId="{A7A7381F-EC8B-41F2-B77C-C20C2A475A0B}" srcId="{74BDBC24-4BA6-4C53-B95D-34ED033BEAA3}" destId="{8925B26A-AEE3-4730-BFE3-B8C7B361BBCA}" srcOrd="1" destOrd="0" parTransId="{F6985C03-0726-4BB8-9AAC-97F8B8D37761}" sibTransId="{E1626B93-71C6-4F98-BDC0-F7B2B8A3C26B}"/>
    <dgm:cxn modelId="{16281CEA-159A-4D84-A3BB-81CF5E14F43C}" srcId="{74BDBC24-4BA6-4C53-B95D-34ED033BEAA3}" destId="{504EAD14-1C23-4C5F-A9DD-438FA88D7058}" srcOrd="3" destOrd="0" parTransId="{018FC069-3938-4CF8-A1E6-886036CE699A}" sibTransId="{7749A10A-90BB-4CB7-B428-B2FBE95AD17C}"/>
    <dgm:cxn modelId="{E5069017-E8CB-40F4-B3CE-63D68F18C305}" srcId="{74BDBC24-4BA6-4C53-B95D-34ED033BEAA3}" destId="{591EA1F4-7D61-45F5-8A60-276465F6FAC1}" srcOrd="2" destOrd="0" parTransId="{0A80ADE3-565E-44A5-B151-C81B440B3128}" sibTransId="{0229C0BA-F5AD-45C6-8E74-F543575D54DB}"/>
    <dgm:cxn modelId="{CE4A4F80-87E2-4800-A208-4003A9E10B5F}" type="presOf" srcId="{591EA1F4-7D61-45F5-8A60-276465F6FAC1}" destId="{0BD121D9-B7F5-4D88-9EDE-E86AC26EFA73}" srcOrd="0" destOrd="0" presId="urn:microsoft.com/office/officeart/2005/8/layout/vList2"/>
    <dgm:cxn modelId="{929A87AE-B488-4BD2-A72D-E7E313D81599}" srcId="{74BDBC24-4BA6-4C53-B95D-34ED033BEAA3}" destId="{B09C6074-F156-4A9E-AA84-939F9D85FE88}" srcOrd="5" destOrd="0" parTransId="{13E800F5-8ABC-4423-83B7-E1939B72F0FB}" sibTransId="{79C91055-B590-4306-9D7E-14870A9526A5}"/>
    <dgm:cxn modelId="{0FBF9902-D906-447A-918A-2AFD971CD12C}" type="presParOf" srcId="{0E52628C-F11A-4786-9E8C-F5DDBA1BD813}" destId="{FA719E69-143E-4F28-B150-007BEFC13E80}" srcOrd="0" destOrd="0" presId="urn:microsoft.com/office/officeart/2005/8/layout/vList2"/>
    <dgm:cxn modelId="{1DD532AC-DE92-4544-8D11-6F47FC9DBF97}" type="presParOf" srcId="{0E52628C-F11A-4786-9E8C-F5DDBA1BD813}" destId="{9D013D19-1AF2-4E3D-9143-D9390115B925}" srcOrd="1" destOrd="0" presId="urn:microsoft.com/office/officeart/2005/8/layout/vList2"/>
    <dgm:cxn modelId="{FDF0AC10-D170-4A77-9539-392397760A0F}" type="presParOf" srcId="{0E52628C-F11A-4786-9E8C-F5DDBA1BD813}" destId="{0364B551-0626-4025-A64D-911566B89B86}" srcOrd="2" destOrd="0" presId="urn:microsoft.com/office/officeart/2005/8/layout/vList2"/>
    <dgm:cxn modelId="{6200F997-17B7-4BD8-885D-B44EFC3E3983}" type="presParOf" srcId="{0E52628C-F11A-4786-9E8C-F5DDBA1BD813}" destId="{A7EEC83B-33F4-4AA1-962A-6FEA0ED5FAE0}" srcOrd="3" destOrd="0" presId="urn:microsoft.com/office/officeart/2005/8/layout/vList2"/>
    <dgm:cxn modelId="{FDFB2288-8F93-4F90-AB15-29EBAA69B77B}" type="presParOf" srcId="{0E52628C-F11A-4786-9E8C-F5DDBA1BD813}" destId="{0BD121D9-B7F5-4D88-9EDE-E86AC26EFA73}" srcOrd="4" destOrd="0" presId="urn:microsoft.com/office/officeart/2005/8/layout/vList2"/>
    <dgm:cxn modelId="{D349364B-DF24-4C78-8ECC-3EC2B4D807DF}" type="presParOf" srcId="{0E52628C-F11A-4786-9E8C-F5DDBA1BD813}" destId="{9739026F-7296-446F-A6B5-DDDE43087F5C}" srcOrd="5" destOrd="0" presId="urn:microsoft.com/office/officeart/2005/8/layout/vList2"/>
    <dgm:cxn modelId="{33E490BA-FF0A-470B-A64E-9342E77E7319}" type="presParOf" srcId="{0E52628C-F11A-4786-9E8C-F5DDBA1BD813}" destId="{2568D35A-9344-4F4F-B1E7-10404C4885BB}" srcOrd="6" destOrd="0" presId="urn:microsoft.com/office/officeart/2005/8/layout/vList2"/>
    <dgm:cxn modelId="{1DE67567-08A9-42AA-A6C6-5C4658A6B95C}" type="presParOf" srcId="{0E52628C-F11A-4786-9E8C-F5DDBA1BD813}" destId="{4B28DC7C-F614-4834-A727-BD483C149446}" srcOrd="7" destOrd="0" presId="urn:microsoft.com/office/officeart/2005/8/layout/vList2"/>
    <dgm:cxn modelId="{FC0150BD-B209-4BE3-96CE-13F6CFFE6744}" type="presParOf" srcId="{0E52628C-F11A-4786-9E8C-F5DDBA1BD813}" destId="{67D382CE-BEB6-4A58-B37F-93C7DA243055}" srcOrd="8" destOrd="0" presId="urn:microsoft.com/office/officeart/2005/8/layout/vList2"/>
    <dgm:cxn modelId="{C332FE0A-9108-4991-B42A-F34C87FD6F70}" type="presParOf" srcId="{0E52628C-F11A-4786-9E8C-F5DDBA1BD813}" destId="{7978DD93-1F60-4CFB-A42A-68CF024CFCC2}" srcOrd="9" destOrd="0" presId="urn:microsoft.com/office/officeart/2005/8/layout/vList2"/>
    <dgm:cxn modelId="{A68F9D86-A403-4D76-AA42-53B16C0298F8}" type="presParOf" srcId="{0E52628C-F11A-4786-9E8C-F5DDBA1BD813}" destId="{B5DE9858-1338-4FB2-8EFD-253C0031B87A}"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19E69-143E-4F28-B150-007BEFC13E80}">
      <dsp:nvSpPr>
        <dsp:cNvPr id="0" name=""/>
        <dsp:cNvSpPr/>
      </dsp:nvSpPr>
      <dsp:spPr>
        <a:xfrm flipV="1">
          <a:off x="0" y="116488"/>
          <a:ext cx="8640960" cy="6434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endParaRPr lang="it-IT" sz="500" kern="1200"/>
        </a:p>
      </dsp:txBody>
      <dsp:txXfrm rot="10800000">
        <a:off x="3141" y="119629"/>
        <a:ext cx="8634678" cy="58061"/>
      </dsp:txXfrm>
    </dsp:sp>
    <dsp:sp modelId="{0364B551-0626-4025-A64D-911566B89B86}">
      <dsp:nvSpPr>
        <dsp:cNvPr id="0" name=""/>
        <dsp:cNvSpPr/>
      </dsp:nvSpPr>
      <dsp:spPr>
        <a:xfrm>
          <a:off x="0" y="76962"/>
          <a:ext cx="8640960" cy="1080131"/>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What reasons did you push to enter politics?</a:t>
          </a:r>
          <a:endParaRPr lang="it-IT" sz="2800" kern="1200" dirty="0"/>
        </a:p>
      </dsp:txBody>
      <dsp:txXfrm>
        <a:off x="52728" y="129690"/>
        <a:ext cx="8535504" cy="974675"/>
      </dsp:txXfrm>
    </dsp:sp>
    <dsp:sp modelId="{0BD121D9-B7F5-4D88-9EDE-E86AC26EFA73}">
      <dsp:nvSpPr>
        <dsp:cNvPr id="0" name=""/>
        <dsp:cNvSpPr/>
      </dsp:nvSpPr>
      <dsp:spPr>
        <a:xfrm>
          <a:off x="0" y="1177229"/>
          <a:ext cx="8640960" cy="1080131"/>
        </a:xfrm>
        <a:prstGeom prst="roundRect">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What are the barriers you have encountered in the development of your political career?</a:t>
          </a:r>
          <a:endParaRPr lang="it-IT" sz="2800" kern="1200" dirty="0"/>
        </a:p>
      </dsp:txBody>
      <dsp:txXfrm>
        <a:off x="52728" y="1229957"/>
        <a:ext cx="8535504" cy="974675"/>
      </dsp:txXfrm>
    </dsp:sp>
    <dsp:sp modelId="{2568D35A-9344-4F4F-B1E7-10404C4885BB}">
      <dsp:nvSpPr>
        <dsp:cNvPr id="0" name=""/>
        <dsp:cNvSpPr/>
      </dsp:nvSpPr>
      <dsp:spPr>
        <a:xfrm>
          <a:off x="0" y="2271466"/>
          <a:ext cx="8640960" cy="1080131"/>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smtClean="0"/>
            <a:t>What is your area of interest in political?</a:t>
          </a:r>
          <a:endParaRPr lang="it-IT" sz="3200" kern="1200"/>
        </a:p>
      </dsp:txBody>
      <dsp:txXfrm>
        <a:off x="52728" y="2324194"/>
        <a:ext cx="8535504" cy="974675"/>
      </dsp:txXfrm>
    </dsp:sp>
    <dsp:sp modelId="{67D382CE-BEB6-4A58-B37F-93C7DA243055}">
      <dsp:nvSpPr>
        <dsp:cNvPr id="0" name=""/>
        <dsp:cNvSpPr/>
      </dsp:nvSpPr>
      <dsp:spPr>
        <a:xfrm>
          <a:off x="0" y="3365702"/>
          <a:ext cx="8640960" cy="1080131"/>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What tips would you give to women who want to engage in politics to advance their ambitions?</a:t>
          </a:r>
          <a:endParaRPr lang="it-IT" sz="2800" kern="1200" dirty="0"/>
        </a:p>
      </dsp:txBody>
      <dsp:txXfrm>
        <a:off x="52728" y="3418430"/>
        <a:ext cx="8535504" cy="974675"/>
      </dsp:txXfrm>
    </dsp:sp>
    <dsp:sp modelId="{B5DE9858-1338-4FB2-8EFD-253C0031B87A}">
      <dsp:nvSpPr>
        <dsp:cNvPr id="0" name=""/>
        <dsp:cNvSpPr/>
      </dsp:nvSpPr>
      <dsp:spPr>
        <a:xfrm>
          <a:off x="0" y="4464484"/>
          <a:ext cx="8640960" cy="1080131"/>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Do you think that the contribution of women in politics is important? If so, why?</a:t>
          </a:r>
          <a:endParaRPr lang="it-IT" sz="2400" kern="1200" dirty="0"/>
        </a:p>
      </dsp:txBody>
      <dsp:txXfrm>
        <a:off x="52728" y="4517212"/>
        <a:ext cx="8535504" cy="974675"/>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9D16B6-2102-421E-85D8-94BA4E575254}" type="datetimeFigureOut">
              <a:rPr lang="it-IT" smtClean="0"/>
              <a:t>04/06/2014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904E8C-47C5-443C-AEB7-A419EFEBF561}" type="slidenum">
              <a:rPr lang="it-IT" smtClean="0"/>
              <a:t>‹N›</a:t>
            </a:fld>
            <a:endParaRPr lang="it-IT"/>
          </a:p>
        </p:txBody>
      </p:sp>
    </p:spTree>
    <p:extLst>
      <p:ext uri="{BB962C8B-B14F-4D97-AF65-F5344CB8AC3E}">
        <p14:creationId xmlns:p14="http://schemas.microsoft.com/office/powerpoint/2010/main" val="3887794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4904E8C-47C5-443C-AEB7-A419EFEBF561}" type="slidenum">
              <a:rPr lang="it-IT" smtClean="0"/>
              <a:t>19</a:t>
            </a:fld>
            <a:endParaRPr lang="it-IT"/>
          </a:p>
        </p:txBody>
      </p:sp>
    </p:spTree>
    <p:extLst>
      <p:ext uri="{BB962C8B-B14F-4D97-AF65-F5344CB8AC3E}">
        <p14:creationId xmlns:p14="http://schemas.microsoft.com/office/powerpoint/2010/main" val="3069456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04/06/2014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04/06/2014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04/06/2014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BCA4DD3-282F-4AC1-BC20-17D82931ECAE}" type="datetime1">
              <a:rPr lang="it-IT" smtClean="0">
                <a:solidFill>
                  <a:prstClr val="black">
                    <a:tint val="75000"/>
                  </a:prstClr>
                </a:solidFill>
              </a:rPr>
              <a:pPr/>
              <a:t>04/06/2014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33089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A7B7970-7D7A-4256-B03B-DA56059F8E68}" type="datetime1">
              <a:rPr lang="it-IT" smtClean="0">
                <a:solidFill>
                  <a:prstClr val="black">
                    <a:tint val="75000"/>
                  </a:prstClr>
                </a:solidFill>
              </a:rPr>
              <a:pPr/>
              <a:t>04/06/2014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70694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732EA82-7943-4350-B575-A3E400A377A4}" type="datetime1">
              <a:rPr lang="it-IT" smtClean="0">
                <a:solidFill>
                  <a:prstClr val="black">
                    <a:tint val="75000"/>
                  </a:prstClr>
                </a:solidFill>
              </a:rPr>
              <a:pPr/>
              <a:t>04/06/2014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3458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94EBBA2-8A77-48CF-87A3-AA7500FFFD2D}" type="datetime1">
              <a:rPr lang="it-IT" smtClean="0">
                <a:solidFill>
                  <a:prstClr val="black">
                    <a:tint val="75000"/>
                  </a:prstClr>
                </a:solidFill>
              </a:rPr>
              <a:pPr/>
              <a:t>04/06/2014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80698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62C4FA0-55FC-4E95-9905-142128A0A685}" type="datetime1">
              <a:rPr lang="it-IT" smtClean="0">
                <a:solidFill>
                  <a:prstClr val="black">
                    <a:tint val="75000"/>
                  </a:prstClr>
                </a:solidFill>
              </a:rPr>
              <a:pPr/>
              <a:t>04/06/2014</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6696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2C5470A-C756-4C7C-BF4A-83AE07ABC184}" type="datetime1">
              <a:rPr lang="it-IT" smtClean="0">
                <a:solidFill>
                  <a:prstClr val="black">
                    <a:tint val="75000"/>
                  </a:prstClr>
                </a:solidFill>
              </a:rPr>
              <a:pPr/>
              <a:t>04/06/2014</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51587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CDDA1C8-868E-41CB-A270-DA171E9A4B0D}" type="datetime1">
              <a:rPr lang="it-IT" smtClean="0">
                <a:solidFill>
                  <a:prstClr val="black">
                    <a:tint val="75000"/>
                  </a:prstClr>
                </a:solidFill>
              </a:rPr>
              <a:pPr/>
              <a:t>04/06/2014</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604334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A8F6B96-9A4B-444C-9E06-59B898F9270F}" type="datetime1">
              <a:rPr lang="it-IT" smtClean="0">
                <a:solidFill>
                  <a:prstClr val="black">
                    <a:tint val="75000"/>
                  </a:prstClr>
                </a:solidFill>
              </a:rPr>
              <a:pPr/>
              <a:t>04/06/2014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5180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04/06/2014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643424C-965B-4C89-AC6E-7570094D9C66}" type="datetime1">
              <a:rPr lang="it-IT" smtClean="0">
                <a:solidFill>
                  <a:prstClr val="black">
                    <a:tint val="75000"/>
                  </a:prstClr>
                </a:solidFill>
              </a:rPr>
              <a:pPr/>
              <a:t>04/06/2014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0222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F37E3EC-6904-4916-9909-FC45C3ABC870}" type="datetime1">
              <a:rPr lang="it-IT" smtClean="0">
                <a:solidFill>
                  <a:prstClr val="black">
                    <a:tint val="75000"/>
                  </a:prstClr>
                </a:solidFill>
              </a:rPr>
              <a:pPr/>
              <a:t>04/06/2014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30746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C343231-E8FA-439E-90E8-803618360974}" type="datetime1">
              <a:rPr lang="it-IT" smtClean="0">
                <a:solidFill>
                  <a:prstClr val="black">
                    <a:tint val="75000"/>
                  </a:prstClr>
                </a:solidFill>
              </a:rPr>
              <a:pPr/>
              <a:t>04/06/2014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4220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BCA4DD3-282F-4AC1-BC20-17D82931ECAE}" type="datetime1">
              <a:rPr lang="it-IT" smtClean="0">
                <a:solidFill>
                  <a:prstClr val="black">
                    <a:tint val="75000"/>
                  </a:prstClr>
                </a:solidFill>
              </a:rPr>
              <a:pPr/>
              <a:t>04/06/2014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36833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A7B7970-7D7A-4256-B03B-DA56059F8E68}" type="datetime1">
              <a:rPr lang="it-IT" smtClean="0">
                <a:solidFill>
                  <a:prstClr val="black">
                    <a:tint val="75000"/>
                  </a:prstClr>
                </a:solidFill>
              </a:rPr>
              <a:pPr/>
              <a:t>04/06/2014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729397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732EA82-7943-4350-B575-A3E400A377A4}" type="datetime1">
              <a:rPr lang="it-IT" smtClean="0">
                <a:solidFill>
                  <a:prstClr val="black">
                    <a:tint val="75000"/>
                  </a:prstClr>
                </a:solidFill>
              </a:rPr>
              <a:pPr/>
              <a:t>04/06/2014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613507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94EBBA2-8A77-48CF-87A3-AA7500FFFD2D}" type="datetime1">
              <a:rPr lang="it-IT" smtClean="0">
                <a:solidFill>
                  <a:prstClr val="black">
                    <a:tint val="75000"/>
                  </a:prstClr>
                </a:solidFill>
              </a:rPr>
              <a:pPr/>
              <a:t>04/06/2014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19730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62C4FA0-55FC-4E95-9905-142128A0A685}" type="datetime1">
              <a:rPr lang="it-IT" smtClean="0">
                <a:solidFill>
                  <a:prstClr val="black">
                    <a:tint val="75000"/>
                  </a:prstClr>
                </a:solidFill>
              </a:rPr>
              <a:pPr/>
              <a:t>04/06/2014</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995995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2C5470A-C756-4C7C-BF4A-83AE07ABC184}" type="datetime1">
              <a:rPr lang="it-IT" smtClean="0">
                <a:solidFill>
                  <a:prstClr val="black">
                    <a:tint val="75000"/>
                  </a:prstClr>
                </a:solidFill>
              </a:rPr>
              <a:pPr/>
              <a:t>04/06/2014</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29962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CDDA1C8-868E-41CB-A270-DA171E9A4B0D}" type="datetime1">
              <a:rPr lang="it-IT" smtClean="0">
                <a:solidFill>
                  <a:prstClr val="black">
                    <a:tint val="75000"/>
                  </a:prstClr>
                </a:solidFill>
              </a:rPr>
              <a:pPr/>
              <a:t>04/06/2014</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06188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04/06/2014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A8F6B96-9A4B-444C-9E06-59B898F9270F}" type="datetime1">
              <a:rPr lang="it-IT" smtClean="0">
                <a:solidFill>
                  <a:prstClr val="black">
                    <a:tint val="75000"/>
                  </a:prstClr>
                </a:solidFill>
              </a:rPr>
              <a:pPr/>
              <a:t>04/06/2014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38091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643424C-965B-4C89-AC6E-7570094D9C66}" type="datetime1">
              <a:rPr lang="it-IT" smtClean="0">
                <a:solidFill>
                  <a:prstClr val="black">
                    <a:tint val="75000"/>
                  </a:prstClr>
                </a:solidFill>
              </a:rPr>
              <a:pPr/>
              <a:t>04/06/2014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766521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F37E3EC-6904-4916-9909-FC45C3ABC870}" type="datetime1">
              <a:rPr lang="it-IT" smtClean="0">
                <a:solidFill>
                  <a:prstClr val="black">
                    <a:tint val="75000"/>
                  </a:prstClr>
                </a:solidFill>
              </a:rPr>
              <a:pPr/>
              <a:t>04/06/2014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25647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C343231-E8FA-439E-90E8-803618360974}" type="datetime1">
              <a:rPr lang="it-IT" smtClean="0">
                <a:solidFill>
                  <a:prstClr val="black">
                    <a:tint val="75000"/>
                  </a:prstClr>
                </a:solidFill>
              </a:rPr>
              <a:pPr/>
              <a:t>04/06/2014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10343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BCA4DD3-282F-4AC1-BC20-17D82931ECAE}" type="datetime1">
              <a:rPr lang="it-IT" smtClean="0">
                <a:solidFill>
                  <a:prstClr val="black">
                    <a:tint val="75000"/>
                  </a:prstClr>
                </a:solidFill>
              </a:rPr>
              <a:pPr/>
              <a:t>04/06/2014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327819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A7B7970-7D7A-4256-B03B-DA56059F8E68}" type="datetime1">
              <a:rPr lang="it-IT" smtClean="0">
                <a:solidFill>
                  <a:prstClr val="black">
                    <a:tint val="75000"/>
                  </a:prstClr>
                </a:solidFill>
              </a:rPr>
              <a:pPr/>
              <a:t>04/06/2014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384463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732EA82-7943-4350-B575-A3E400A377A4}" type="datetime1">
              <a:rPr lang="it-IT" smtClean="0">
                <a:solidFill>
                  <a:prstClr val="black">
                    <a:tint val="75000"/>
                  </a:prstClr>
                </a:solidFill>
              </a:rPr>
              <a:pPr/>
              <a:t>04/06/2014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763673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94EBBA2-8A77-48CF-87A3-AA7500FFFD2D}" type="datetime1">
              <a:rPr lang="it-IT" smtClean="0">
                <a:solidFill>
                  <a:prstClr val="black">
                    <a:tint val="75000"/>
                  </a:prstClr>
                </a:solidFill>
              </a:rPr>
              <a:pPr/>
              <a:t>04/06/2014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171403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62C4FA0-55FC-4E95-9905-142128A0A685}" type="datetime1">
              <a:rPr lang="it-IT" smtClean="0">
                <a:solidFill>
                  <a:prstClr val="black">
                    <a:tint val="75000"/>
                  </a:prstClr>
                </a:solidFill>
              </a:rPr>
              <a:pPr/>
              <a:t>04/06/2014</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17823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2C5470A-C756-4C7C-BF4A-83AE07ABC184}" type="datetime1">
              <a:rPr lang="it-IT" smtClean="0">
                <a:solidFill>
                  <a:prstClr val="black">
                    <a:tint val="75000"/>
                  </a:prstClr>
                </a:solidFill>
              </a:rPr>
              <a:pPr/>
              <a:t>04/06/2014</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6286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F49D355-16BD-4E45-BD9A-5EA878CF7CBD}" type="datetimeFigureOut">
              <a:rPr lang="it-IT" smtClean="0"/>
              <a:t>04/06/2014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CDDA1C8-868E-41CB-A270-DA171E9A4B0D}" type="datetime1">
              <a:rPr lang="it-IT" smtClean="0">
                <a:solidFill>
                  <a:prstClr val="black">
                    <a:tint val="75000"/>
                  </a:prstClr>
                </a:solidFill>
              </a:rPr>
              <a:pPr/>
              <a:t>04/06/2014</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554577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A8F6B96-9A4B-444C-9E06-59B898F9270F}" type="datetime1">
              <a:rPr lang="it-IT" smtClean="0">
                <a:solidFill>
                  <a:prstClr val="black">
                    <a:tint val="75000"/>
                  </a:prstClr>
                </a:solidFill>
              </a:rPr>
              <a:pPr/>
              <a:t>04/06/2014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13192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643424C-965B-4C89-AC6E-7570094D9C66}" type="datetime1">
              <a:rPr lang="it-IT" smtClean="0">
                <a:solidFill>
                  <a:prstClr val="black">
                    <a:tint val="75000"/>
                  </a:prstClr>
                </a:solidFill>
              </a:rPr>
              <a:pPr/>
              <a:t>04/06/2014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627335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F37E3EC-6904-4916-9909-FC45C3ABC870}" type="datetime1">
              <a:rPr lang="it-IT" smtClean="0">
                <a:solidFill>
                  <a:prstClr val="black">
                    <a:tint val="75000"/>
                  </a:prstClr>
                </a:solidFill>
              </a:rPr>
              <a:pPr/>
              <a:t>04/06/2014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4244079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C343231-E8FA-439E-90E8-803618360974}" type="datetime1">
              <a:rPr lang="it-IT" smtClean="0">
                <a:solidFill>
                  <a:prstClr val="black">
                    <a:tint val="75000"/>
                  </a:prstClr>
                </a:solidFill>
              </a:rPr>
              <a:pPr/>
              <a:t>04/06/2014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00093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F49D355-16BD-4E45-BD9A-5EA878CF7CBD}" type="datetimeFigureOut">
              <a:rPr lang="it-IT" smtClean="0"/>
              <a:t>04/06/2014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F49D355-16BD-4E45-BD9A-5EA878CF7CBD}" type="datetimeFigureOut">
              <a:rPr lang="it-IT" smtClean="0"/>
              <a:t>04/06/2014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t>04/06/2014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04/06/2014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04/06/2014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t>04/06/2014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D33B0-0F22-40D8-B817-45D2C0014516}" type="datetime1">
              <a:rPr lang="it-IT" smtClean="0">
                <a:solidFill>
                  <a:prstClr val="black">
                    <a:tint val="75000"/>
                  </a:prstClr>
                </a:solidFill>
              </a:rPr>
              <a:pPr/>
              <a:t>04/06/2014</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72369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D33B0-0F22-40D8-B817-45D2C0014516}" type="datetime1">
              <a:rPr lang="it-IT" smtClean="0">
                <a:solidFill>
                  <a:prstClr val="black">
                    <a:tint val="75000"/>
                  </a:prstClr>
                </a:solidFill>
              </a:rPr>
              <a:pPr/>
              <a:t>04/06/2014</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6936281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D33B0-0F22-40D8-B817-45D2C0014516}" type="datetime1">
              <a:rPr lang="it-IT" smtClean="0">
                <a:solidFill>
                  <a:prstClr val="black">
                    <a:tint val="75000"/>
                  </a:prstClr>
                </a:solidFill>
              </a:rPr>
              <a:pPr/>
              <a:t>04/06/2014</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29381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9" y="2348880"/>
            <a:ext cx="8423596" cy="1728192"/>
          </a:xfrm>
        </p:spPr>
        <p:txBody>
          <a:bodyPr>
            <a:normAutofit fontScale="90000"/>
          </a:bodyPr>
          <a:lstStyle/>
          <a:p>
            <a:r>
              <a:rPr lang="en-US" b="1" dirty="0">
                <a:solidFill>
                  <a:srgbClr val="FF0000"/>
                </a:solidFill>
              </a:rPr>
              <a:t>Second to whom? </a:t>
            </a:r>
            <a:br>
              <a:rPr lang="en-US" b="1" dirty="0">
                <a:solidFill>
                  <a:srgbClr val="FF0000"/>
                </a:solidFill>
              </a:rPr>
            </a:br>
            <a:r>
              <a:rPr lang="en-US" b="1" dirty="0">
                <a:solidFill>
                  <a:srgbClr val="FF0000"/>
                </a:solidFill>
              </a:rPr>
              <a:t>Second generation of young women between citizenship and politics </a:t>
            </a:r>
            <a:endParaRPr lang="it-IT"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640"/>
            <a:ext cx="8351837"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395288" y="1484784"/>
            <a:ext cx="8425184" cy="461665"/>
          </a:xfrm>
          <a:prstGeom prst="rect">
            <a:avLst/>
          </a:prstGeom>
        </p:spPr>
        <p:txBody>
          <a:bodyPr wrap="square">
            <a:spAutoFit/>
          </a:bodyPr>
          <a:lstStyle/>
          <a:p>
            <a:r>
              <a:rPr lang="en-US" sz="2400" b="1" dirty="0" smtClean="0"/>
              <a:t>MWP Second Transnational Workshop, Athens 2-5 June 2014</a:t>
            </a:r>
            <a:endParaRPr lang="it-IT" sz="24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5385461"/>
            <a:ext cx="2160240" cy="1356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5207659"/>
            <a:ext cx="1440160"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5289478"/>
            <a:ext cx="1997968" cy="1358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384975" y="4493151"/>
            <a:ext cx="8424936" cy="400110"/>
          </a:xfrm>
          <a:prstGeom prst="rect">
            <a:avLst/>
          </a:prstGeom>
          <a:noFill/>
        </p:spPr>
        <p:txBody>
          <a:bodyPr wrap="square" rtlCol="0">
            <a:spAutoFit/>
          </a:bodyPr>
          <a:lstStyle/>
          <a:p>
            <a:r>
              <a:rPr lang="it-IT" sz="2000" b="1" dirty="0" err="1" smtClean="0">
                <a:solidFill>
                  <a:srgbClr val="7030A0"/>
                </a:solidFill>
              </a:rPr>
              <a:t>Activities</a:t>
            </a:r>
            <a:r>
              <a:rPr lang="it-IT" sz="2000" b="1" dirty="0" smtClean="0">
                <a:solidFill>
                  <a:srgbClr val="7030A0"/>
                </a:solidFill>
              </a:rPr>
              <a:t> </a:t>
            </a:r>
            <a:r>
              <a:rPr lang="it-IT" sz="2000" b="1" dirty="0" err="1" smtClean="0">
                <a:solidFill>
                  <a:srgbClr val="7030A0"/>
                </a:solidFill>
              </a:rPr>
              <a:t>undertaken</a:t>
            </a:r>
            <a:r>
              <a:rPr lang="it-IT" sz="2000" b="1" dirty="0" smtClean="0">
                <a:solidFill>
                  <a:srgbClr val="7030A0"/>
                </a:solidFill>
              </a:rPr>
              <a:t> </a:t>
            </a:r>
            <a:r>
              <a:rPr lang="it-IT" sz="2000" b="1" dirty="0" err="1" smtClean="0">
                <a:solidFill>
                  <a:srgbClr val="7030A0"/>
                </a:solidFill>
              </a:rPr>
              <a:t>within</a:t>
            </a:r>
            <a:r>
              <a:rPr lang="it-IT" sz="2000" b="1" dirty="0" smtClean="0">
                <a:solidFill>
                  <a:srgbClr val="7030A0"/>
                </a:solidFill>
              </a:rPr>
              <a:t> the </a:t>
            </a:r>
            <a:r>
              <a:rPr lang="it-IT" sz="2000" b="1" dirty="0" err="1" smtClean="0">
                <a:solidFill>
                  <a:srgbClr val="7030A0"/>
                </a:solidFill>
              </a:rPr>
              <a:t>project</a:t>
            </a:r>
            <a:r>
              <a:rPr lang="it-IT" sz="2000" b="1" dirty="0" smtClean="0">
                <a:solidFill>
                  <a:srgbClr val="7030A0"/>
                </a:solidFill>
              </a:rPr>
              <a:t> and </a:t>
            </a:r>
            <a:r>
              <a:rPr lang="it-IT" sz="2000" b="1" dirty="0" err="1" smtClean="0">
                <a:solidFill>
                  <a:srgbClr val="7030A0"/>
                </a:solidFill>
              </a:rPr>
              <a:t>outcomes</a:t>
            </a:r>
            <a:r>
              <a:rPr lang="it-IT" sz="2000" b="1" dirty="0" smtClean="0">
                <a:solidFill>
                  <a:srgbClr val="7030A0"/>
                </a:solidFill>
              </a:rPr>
              <a:t> of EP </a:t>
            </a:r>
            <a:r>
              <a:rPr lang="it-IT" sz="2000" b="1" dirty="0" err="1" smtClean="0">
                <a:solidFill>
                  <a:srgbClr val="7030A0"/>
                </a:solidFill>
              </a:rPr>
              <a:t>elections</a:t>
            </a:r>
            <a:r>
              <a:rPr lang="it-IT" sz="2000" b="1" dirty="0" smtClean="0">
                <a:solidFill>
                  <a:srgbClr val="7030A0"/>
                </a:solidFill>
              </a:rPr>
              <a:t> in </a:t>
            </a:r>
            <a:r>
              <a:rPr lang="it-IT" sz="2000" b="1" dirty="0" err="1" smtClean="0">
                <a:solidFill>
                  <a:srgbClr val="7030A0"/>
                </a:solidFill>
              </a:rPr>
              <a:t>Italy</a:t>
            </a:r>
            <a:endParaRPr lang="it-IT" sz="2000" b="1" dirty="0">
              <a:solidFill>
                <a:srgbClr val="7030A0"/>
              </a:solidFill>
            </a:endParaRPr>
          </a:p>
        </p:txBody>
      </p:sp>
    </p:spTree>
    <p:extLst>
      <p:ext uri="{BB962C8B-B14F-4D97-AF65-F5344CB8AC3E}">
        <p14:creationId xmlns:p14="http://schemas.microsoft.com/office/powerpoint/2010/main" val="3131863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936104"/>
          </a:xfrm>
        </p:spPr>
        <p:txBody>
          <a:bodyPr>
            <a:normAutofit fontScale="90000"/>
          </a:bodyPr>
          <a:lstStyle/>
          <a:p>
            <a:r>
              <a:rPr lang="it-IT" sz="6000" b="1" dirty="0" err="1" smtClean="0">
                <a:solidFill>
                  <a:srgbClr val="C00000"/>
                </a:solidFill>
              </a:rPr>
              <a:t>Activities</a:t>
            </a:r>
            <a:r>
              <a:rPr lang="it-IT" sz="6000" b="1" dirty="0" smtClean="0">
                <a:solidFill>
                  <a:srgbClr val="C00000"/>
                </a:solidFill>
              </a:rPr>
              <a:t> of </a:t>
            </a:r>
            <a:r>
              <a:rPr lang="it-IT" sz="6000" b="1" dirty="0" err="1" smtClean="0">
                <a:solidFill>
                  <a:srgbClr val="C00000"/>
                </a:solidFill>
              </a:rPr>
              <a:t>italian</a:t>
            </a:r>
            <a:r>
              <a:rPr lang="it-IT" sz="6000" b="1" dirty="0" smtClean="0">
                <a:solidFill>
                  <a:srgbClr val="C00000"/>
                </a:solidFill>
              </a:rPr>
              <a:t> LAG</a:t>
            </a:r>
            <a:endParaRPr lang="it-IT" sz="6000" b="1" dirty="0">
              <a:solidFill>
                <a:srgbClr val="C00000"/>
              </a:solidFill>
            </a:endParaRPr>
          </a:p>
        </p:txBody>
      </p:sp>
      <p:sp>
        <p:nvSpPr>
          <p:cNvPr id="3" name="Segnaposto contenuto 2"/>
          <p:cNvSpPr>
            <a:spLocks noGrp="1"/>
          </p:cNvSpPr>
          <p:nvPr>
            <p:ph idx="1"/>
          </p:nvPr>
        </p:nvSpPr>
        <p:spPr>
          <a:xfrm>
            <a:off x="251520" y="1052736"/>
            <a:ext cx="8640960" cy="5688632"/>
          </a:xfrm>
        </p:spPr>
        <p:txBody>
          <a:bodyPr>
            <a:normAutofit lnSpcReduction="10000"/>
          </a:bodyPr>
          <a:lstStyle/>
          <a:p>
            <a:pPr algn="just"/>
            <a:r>
              <a:rPr lang="en-US" sz="2000" dirty="0"/>
              <a:t>Organization of </a:t>
            </a:r>
            <a:r>
              <a:rPr lang="en-US" sz="2400" b="1" dirty="0">
                <a:solidFill>
                  <a:srgbClr val="FFC000"/>
                </a:solidFill>
              </a:rPr>
              <a:t>Event before EP election </a:t>
            </a:r>
            <a:r>
              <a:rPr lang="en-US" sz="2000" dirty="0"/>
              <a:t>to support women candidates</a:t>
            </a:r>
            <a:r>
              <a:rPr lang="en-US" sz="2000" dirty="0" smtClean="0"/>
              <a:t>. </a:t>
            </a:r>
          </a:p>
          <a:p>
            <a:pPr algn="just"/>
            <a:r>
              <a:rPr lang="en-US" sz="2000" dirty="0" smtClean="0"/>
              <a:t>Creation of a </a:t>
            </a:r>
            <a:r>
              <a:rPr lang="en-US" sz="2400" b="1" dirty="0" smtClean="0">
                <a:solidFill>
                  <a:schemeClr val="accent6">
                    <a:lumMod val="75000"/>
                  </a:schemeClr>
                </a:solidFill>
              </a:rPr>
              <a:t>video-documentary</a:t>
            </a:r>
            <a:r>
              <a:rPr lang="en-US" sz="2000" b="1" dirty="0" smtClean="0">
                <a:solidFill>
                  <a:schemeClr val="accent6">
                    <a:lumMod val="75000"/>
                  </a:schemeClr>
                </a:solidFill>
              </a:rPr>
              <a:t> </a:t>
            </a:r>
            <a:r>
              <a:rPr lang="en-US" sz="2000" dirty="0" smtClean="0"/>
              <a:t>in which have been interviewed “</a:t>
            </a:r>
            <a:r>
              <a:rPr lang="en-US" sz="2000" dirty="0" err="1" smtClean="0"/>
              <a:t>italian</a:t>
            </a:r>
            <a:r>
              <a:rPr lang="en-US" sz="2000" dirty="0" smtClean="0"/>
              <a:t>” women and </a:t>
            </a:r>
            <a:r>
              <a:rPr lang="en-US" sz="2000" dirty="0"/>
              <a:t>second </a:t>
            </a:r>
            <a:r>
              <a:rPr lang="en-US" sz="2000" dirty="0" smtClean="0"/>
              <a:t>generation’s women (women who are daughters of foreign parents) already engaged in national politics, candidates at EP election of May or activist in political movements, asking them about what is the importance of women in politics.</a:t>
            </a:r>
          </a:p>
          <a:p>
            <a:pPr algn="just"/>
            <a:endParaRPr lang="en-US" sz="2000" dirty="0" smtClean="0"/>
          </a:p>
          <a:p>
            <a:pPr algn="just"/>
            <a:r>
              <a:rPr lang="en-US" sz="2000" dirty="0" smtClean="0"/>
              <a:t>Preparation of several </a:t>
            </a:r>
            <a:r>
              <a:rPr lang="en-US" sz="2400" b="1" dirty="0" smtClean="0">
                <a:solidFill>
                  <a:srgbClr val="00B050"/>
                </a:solidFill>
              </a:rPr>
              <a:t>audio-interviews</a:t>
            </a:r>
            <a:r>
              <a:rPr lang="en-US" sz="2400" dirty="0" smtClean="0">
                <a:solidFill>
                  <a:srgbClr val="00B050"/>
                </a:solidFill>
              </a:rPr>
              <a:t> </a:t>
            </a:r>
            <a:r>
              <a:rPr lang="en-US" sz="2000" dirty="0" smtClean="0"/>
              <a:t>in which </a:t>
            </a:r>
            <a:r>
              <a:rPr lang="en-US" sz="2000" dirty="0"/>
              <a:t>we </a:t>
            </a:r>
            <a:r>
              <a:rPr lang="en-US" sz="2000" dirty="0" smtClean="0"/>
              <a:t>interviewed “</a:t>
            </a:r>
            <a:r>
              <a:rPr lang="en-US" sz="2000" dirty="0" err="1"/>
              <a:t>italian</a:t>
            </a:r>
            <a:r>
              <a:rPr lang="en-US" sz="2000" dirty="0"/>
              <a:t>” women and second generation’s </a:t>
            </a:r>
            <a:r>
              <a:rPr lang="en-US" sz="2000" dirty="0" smtClean="0"/>
              <a:t>women, asking </a:t>
            </a:r>
            <a:r>
              <a:rPr lang="en-US" sz="2000" dirty="0"/>
              <a:t>them </a:t>
            </a:r>
            <a:r>
              <a:rPr lang="en-US" sz="2000" dirty="0" smtClean="0"/>
              <a:t>on </a:t>
            </a:r>
            <a:r>
              <a:rPr lang="en-US" sz="2000" dirty="0"/>
              <a:t>their relationship with politics and society as </a:t>
            </a:r>
            <a:r>
              <a:rPr lang="en-US" sz="2000" dirty="0" smtClean="0"/>
              <a:t>women. </a:t>
            </a:r>
          </a:p>
          <a:p>
            <a:pPr algn="just"/>
            <a:endParaRPr lang="en-US" sz="2000" dirty="0"/>
          </a:p>
          <a:p>
            <a:pPr algn="just"/>
            <a:r>
              <a:rPr lang="en-US" sz="2200" b="1" dirty="0" smtClean="0">
                <a:solidFill>
                  <a:srgbClr val="7030A0"/>
                </a:solidFill>
              </a:rPr>
              <a:t>Creation of official website </a:t>
            </a:r>
            <a:r>
              <a:rPr lang="en-US" sz="2000" dirty="0" smtClean="0"/>
              <a:t>“Second to whom?”</a:t>
            </a:r>
          </a:p>
          <a:p>
            <a:pPr marL="0" indent="0" algn="just">
              <a:buNone/>
            </a:pPr>
            <a:endParaRPr lang="en-US" sz="2000" dirty="0" smtClean="0"/>
          </a:p>
          <a:p>
            <a:pPr algn="just"/>
            <a:r>
              <a:rPr lang="en-US" sz="2000" dirty="0" smtClean="0"/>
              <a:t>Making of </a:t>
            </a:r>
            <a:r>
              <a:rPr lang="en-US" sz="2400" b="1" dirty="0" smtClean="0">
                <a:solidFill>
                  <a:srgbClr val="0070C0"/>
                </a:solidFill>
              </a:rPr>
              <a:t>two</a:t>
            </a:r>
            <a:r>
              <a:rPr lang="en-US" sz="2400" dirty="0" smtClean="0"/>
              <a:t> </a:t>
            </a:r>
            <a:r>
              <a:rPr lang="en-US" sz="2400" b="1" dirty="0" smtClean="0">
                <a:solidFill>
                  <a:srgbClr val="0070C0"/>
                </a:solidFill>
              </a:rPr>
              <a:t>Workshop </a:t>
            </a:r>
            <a:r>
              <a:rPr lang="en-US" sz="2400" b="1" dirty="0">
                <a:solidFill>
                  <a:srgbClr val="0070C0"/>
                </a:solidFill>
              </a:rPr>
              <a:t>at the schools </a:t>
            </a:r>
            <a:r>
              <a:rPr lang="en-US" sz="2000" dirty="0"/>
              <a:t>(January </a:t>
            </a:r>
            <a:r>
              <a:rPr lang="en-US" sz="2000" dirty="0" smtClean="0"/>
              <a:t>2014-Mars </a:t>
            </a:r>
            <a:r>
              <a:rPr lang="en-US" sz="2000" dirty="0"/>
              <a:t>2014</a:t>
            </a:r>
            <a:r>
              <a:rPr lang="en-US" sz="2000" dirty="0" smtClean="0"/>
              <a:t>) with girls and boys about the issue of citizenship of second generation’s man and women.</a:t>
            </a:r>
          </a:p>
          <a:p>
            <a:pPr marL="0" indent="0" algn="just">
              <a:buNone/>
            </a:pPr>
            <a:endParaRPr lang="en-US" sz="2000" dirty="0"/>
          </a:p>
          <a:p>
            <a:pPr algn="just"/>
            <a:endParaRPr lang="en-US" sz="2000" dirty="0" smtClean="0"/>
          </a:p>
          <a:p>
            <a:pPr marL="0" indent="0" algn="just">
              <a:buNone/>
            </a:pPr>
            <a:endParaRPr lang="en-US" sz="2400" dirty="0" smtClean="0"/>
          </a:p>
          <a:p>
            <a:pPr algn="just"/>
            <a:endParaRPr lang="en-US" sz="2400" dirty="0"/>
          </a:p>
          <a:p>
            <a:endParaRPr lang="it-IT" dirty="0" smtClean="0"/>
          </a:p>
        </p:txBody>
      </p:sp>
    </p:spTree>
    <p:extLst>
      <p:ext uri="{BB962C8B-B14F-4D97-AF65-F5344CB8AC3E}">
        <p14:creationId xmlns:p14="http://schemas.microsoft.com/office/powerpoint/2010/main" val="163974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7030A0"/>
          </a:solidFill>
        </p:spPr>
        <p:txBody>
          <a:bodyPr>
            <a:normAutofit/>
          </a:bodyPr>
          <a:lstStyle/>
          <a:p>
            <a:r>
              <a:rPr lang="it-IT" sz="4800" b="1" dirty="0" err="1" smtClean="0">
                <a:solidFill>
                  <a:srgbClr val="FFC000"/>
                </a:solidFill>
              </a:rPr>
              <a:t>Women</a:t>
            </a:r>
            <a:r>
              <a:rPr lang="it-IT" sz="4800" b="1" dirty="0" smtClean="0">
                <a:solidFill>
                  <a:srgbClr val="FFC000"/>
                </a:solidFill>
              </a:rPr>
              <a:t> </a:t>
            </a:r>
            <a:r>
              <a:rPr lang="it-IT" sz="4800" b="1" dirty="0" err="1" smtClean="0">
                <a:solidFill>
                  <a:srgbClr val="FFC000"/>
                </a:solidFill>
              </a:rPr>
              <a:t>support</a:t>
            </a:r>
            <a:r>
              <a:rPr lang="it-IT" sz="4800" b="1" dirty="0" smtClean="0">
                <a:solidFill>
                  <a:srgbClr val="FFC000"/>
                </a:solidFill>
              </a:rPr>
              <a:t> </a:t>
            </a:r>
            <a:r>
              <a:rPr lang="it-IT" sz="4800" b="1" dirty="0" err="1" smtClean="0">
                <a:solidFill>
                  <a:srgbClr val="FFC000"/>
                </a:solidFill>
              </a:rPr>
              <a:t>women</a:t>
            </a:r>
            <a:r>
              <a:rPr lang="it-IT" sz="4800" b="1" dirty="0" smtClean="0">
                <a:solidFill>
                  <a:srgbClr val="FFC000"/>
                </a:solidFill>
              </a:rPr>
              <a:t>. </a:t>
            </a:r>
            <a:r>
              <a:rPr lang="it-IT" sz="4800" b="1" dirty="0" err="1" smtClean="0">
                <a:solidFill>
                  <a:srgbClr val="FFC000"/>
                </a:solidFill>
              </a:rPr>
              <a:t>Why</a:t>
            </a:r>
            <a:r>
              <a:rPr lang="it-IT" sz="4800" b="1" dirty="0" smtClean="0">
                <a:solidFill>
                  <a:srgbClr val="FFC000"/>
                </a:solidFill>
              </a:rPr>
              <a:t>?</a:t>
            </a:r>
            <a:endParaRPr lang="it-IT" sz="4800" b="1" dirty="0">
              <a:solidFill>
                <a:srgbClr val="FFC000"/>
              </a:solidFill>
            </a:endParaRPr>
          </a:p>
        </p:txBody>
      </p:sp>
      <p:pic>
        <p:nvPicPr>
          <p:cNvPr id="3074" name="Picture 2" descr="E:\Documenti per 'More women in politics'\NUOVO PROGETTO\Eventi MWP\15 maggio 2014\10297813_10203956737104663_4281168074456067641_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628775"/>
            <a:ext cx="3816424" cy="5112593"/>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5724128" y="1988840"/>
            <a:ext cx="3024336" cy="1631216"/>
          </a:xfrm>
          <a:prstGeom prst="rect">
            <a:avLst/>
          </a:prstGeom>
          <a:noFill/>
        </p:spPr>
        <p:txBody>
          <a:bodyPr wrap="square" rtlCol="0">
            <a:spAutoFit/>
          </a:bodyPr>
          <a:lstStyle/>
          <a:p>
            <a:r>
              <a:rPr lang="en-US" sz="2000" b="1" dirty="0" smtClean="0">
                <a:solidFill>
                  <a:srgbClr val="C0504D"/>
                </a:solidFill>
              </a:rPr>
              <a:t>It </a:t>
            </a:r>
            <a:r>
              <a:rPr lang="en-US" sz="2000" b="1" dirty="0">
                <a:solidFill>
                  <a:srgbClr val="C0504D"/>
                </a:solidFill>
              </a:rPr>
              <a:t>is sufficient to be a</a:t>
            </a:r>
            <a:r>
              <a:rPr lang="en-US" sz="2000" b="1" dirty="0" smtClean="0">
                <a:solidFill>
                  <a:srgbClr val="C0504D"/>
                </a:solidFill>
              </a:rPr>
              <a:t> </a:t>
            </a:r>
            <a:r>
              <a:rPr lang="en-US" sz="2000" b="1" dirty="0">
                <a:solidFill>
                  <a:srgbClr val="C0504D"/>
                </a:solidFill>
              </a:rPr>
              <a:t>women to create a shift and a transformation in </a:t>
            </a:r>
            <a:r>
              <a:rPr lang="en-US" sz="2000" b="1" dirty="0" smtClean="0">
                <a:solidFill>
                  <a:srgbClr val="C0504D"/>
                </a:solidFill>
              </a:rPr>
              <a:t>the structure of policy and society?</a:t>
            </a:r>
            <a:endParaRPr lang="it-IT" sz="2000" b="1" dirty="0">
              <a:solidFill>
                <a:srgbClr val="C0504D"/>
              </a:solidFill>
            </a:endParaRPr>
          </a:p>
        </p:txBody>
      </p:sp>
      <p:sp>
        <p:nvSpPr>
          <p:cNvPr id="6" name="CasellaDiTesto 5"/>
          <p:cNvSpPr txBox="1"/>
          <p:nvPr/>
        </p:nvSpPr>
        <p:spPr>
          <a:xfrm>
            <a:off x="5743973" y="4365103"/>
            <a:ext cx="2808312" cy="2246769"/>
          </a:xfrm>
          <a:prstGeom prst="rect">
            <a:avLst/>
          </a:prstGeom>
          <a:noFill/>
        </p:spPr>
        <p:txBody>
          <a:bodyPr wrap="square" rtlCol="0">
            <a:spAutoFit/>
          </a:bodyPr>
          <a:lstStyle/>
          <a:p>
            <a:r>
              <a:rPr lang="en-US" sz="2000" b="1" dirty="0" smtClean="0">
                <a:solidFill>
                  <a:srgbClr val="C0504D">
                    <a:lumMod val="50000"/>
                  </a:srgbClr>
                </a:solidFill>
              </a:rPr>
              <a:t>An </a:t>
            </a:r>
            <a:r>
              <a:rPr lang="en-US" sz="2000" b="1" dirty="0">
                <a:solidFill>
                  <a:srgbClr val="C0504D">
                    <a:lumMod val="50000"/>
                  </a:srgbClr>
                </a:solidFill>
              </a:rPr>
              <a:t>equal number of men and women in the institutions of national and international policy is sufficient so that we can speak of "gender equality"?</a:t>
            </a:r>
            <a:endParaRPr lang="it-IT" sz="2000" b="1" dirty="0">
              <a:solidFill>
                <a:srgbClr val="C0504D">
                  <a:lumMod val="50000"/>
                </a:srgbClr>
              </a:solidFill>
            </a:endParaRPr>
          </a:p>
        </p:txBody>
      </p:sp>
      <p:sp>
        <p:nvSpPr>
          <p:cNvPr id="7" name="Freccia a destra 6"/>
          <p:cNvSpPr/>
          <p:nvPr/>
        </p:nvSpPr>
        <p:spPr>
          <a:xfrm>
            <a:off x="4427984" y="2132856"/>
            <a:ext cx="864096" cy="396044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Tree>
    <p:extLst>
      <p:ext uri="{BB962C8B-B14F-4D97-AF65-F5344CB8AC3E}">
        <p14:creationId xmlns:p14="http://schemas.microsoft.com/office/powerpoint/2010/main" val="236612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anim calcmode="lin" valueType="num">
                                      <p:cBhvr>
                                        <p:cTn id="27" dur="2000" fill="hold"/>
                                        <p:tgtEl>
                                          <p:spTgt spid="5"/>
                                        </p:tgtEl>
                                        <p:attrNameLst>
                                          <p:attrName>ppt_w</p:attrName>
                                        </p:attrNameLst>
                                      </p:cBhvr>
                                      <p:tavLst>
                                        <p:tav tm="0" fmla="#ppt_w*sin(2.5*pi*$)">
                                          <p:val>
                                            <p:fltVal val="0"/>
                                          </p:val>
                                        </p:tav>
                                        <p:tav tm="100000">
                                          <p:val>
                                            <p:fltVal val="1"/>
                                          </p:val>
                                        </p:tav>
                                      </p:tavLst>
                                    </p:anim>
                                    <p:anim calcmode="lin" valueType="num">
                                      <p:cBhvr>
                                        <p:cTn id="28"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2000"/>
                                        <p:tgtEl>
                                          <p:spTgt spid="6"/>
                                        </p:tgtEl>
                                      </p:cBhvr>
                                    </p:animEffect>
                                    <p:anim calcmode="lin" valueType="num">
                                      <p:cBhvr>
                                        <p:cTn id="34" dur="2000" fill="hold"/>
                                        <p:tgtEl>
                                          <p:spTgt spid="6"/>
                                        </p:tgtEl>
                                        <p:attrNameLst>
                                          <p:attrName>ppt_w</p:attrName>
                                        </p:attrNameLst>
                                      </p:cBhvr>
                                      <p:tavLst>
                                        <p:tav tm="0" fmla="#ppt_w*sin(2.5*pi*$)">
                                          <p:val>
                                            <p:fltVal val="0"/>
                                          </p:val>
                                        </p:tav>
                                        <p:tav tm="100000">
                                          <p:val>
                                            <p:fltVal val="1"/>
                                          </p:val>
                                        </p:tav>
                                      </p:tavLst>
                                    </p:anim>
                                    <p:anim calcmode="lin" valueType="num">
                                      <p:cBhvr>
                                        <p:cTn id="35"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260647"/>
            <a:ext cx="8064896" cy="4531704"/>
          </a:xfr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4884403"/>
            <a:ext cx="34766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8088" y="4884403"/>
            <a:ext cx="34766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3762" y="4841974"/>
            <a:ext cx="34766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657" y="4854799"/>
            <a:ext cx="34766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6"/>
          <p:cNvSpPr txBox="1"/>
          <p:nvPr/>
        </p:nvSpPr>
        <p:spPr>
          <a:xfrm>
            <a:off x="323528" y="5458049"/>
            <a:ext cx="2088232" cy="1200329"/>
          </a:xfrm>
          <a:prstGeom prst="rect">
            <a:avLst/>
          </a:prstGeom>
          <a:noFill/>
        </p:spPr>
        <p:txBody>
          <a:bodyPr wrap="square" rtlCol="0">
            <a:spAutoFit/>
          </a:bodyPr>
          <a:lstStyle/>
          <a:p>
            <a:r>
              <a:rPr lang="it-IT" b="1" dirty="0" smtClean="0">
                <a:solidFill>
                  <a:prstClr val="black"/>
                </a:solidFill>
              </a:rPr>
              <a:t>Francesca Koch</a:t>
            </a:r>
          </a:p>
          <a:p>
            <a:r>
              <a:rPr lang="en-US" dirty="0">
                <a:solidFill>
                  <a:prstClr val="black"/>
                </a:solidFill>
              </a:rPr>
              <a:t>President of the International House of Women in </a:t>
            </a:r>
            <a:r>
              <a:rPr lang="en-US" dirty="0" smtClean="0">
                <a:solidFill>
                  <a:prstClr val="black"/>
                </a:solidFill>
              </a:rPr>
              <a:t>Rome</a:t>
            </a:r>
            <a:endParaRPr lang="it-IT" dirty="0">
              <a:solidFill>
                <a:prstClr val="black"/>
              </a:solidFill>
            </a:endParaRPr>
          </a:p>
        </p:txBody>
      </p:sp>
      <p:sp>
        <p:nvSpPr>
          <p:cNvPr id="8" name="CasellaDiTesto 7"/>
          <p:cNvSpPr txBox="1"/>
          <p:nvPr/>
        </p:nvSpPr>
        <p:spPr>
          <a:xfrm>
            <a:off x="2843808" y="5502791"/>
            <a:ext cx="1800199" cy="1200329"/>
          </a:xfrm>
          <a:prstGeom prst="rect">
            <a:avLst/>
          </a:prstGeom>
          <a:noFill/>
        </p:spPr>
        <p:txBody>
          <a:bodyPr wrap="square" rtlCol="0">
            <a:spAutoFit/>
          </a:bodyPr>
          <a:lstStyle/>
          <a:p>
            <a:r>
              <a:rPr lang="it-IT" b="1" dirty="0" smtClean="0">
                <a:solidFill>
                  <a:prstClr val="black"/>
                </a:solidFill>
              </a:rPr>
              <a:t>Elettra </a:t>
            </a:r>
            <a:r>
              <a:rPr lang="it-IT" b="1" dirty="0" err="1" smtClean="0">
                <a:solidFill>
                  <a:prstClr val="black"/>
                </a:solidFill>
              </a:rPr>
              <a:t>Deiana</a:t>
            </a:r>
            <a:endParaRPr lang="it-IT" b="1" dirty="0" smtClean="0">
              <a:solidFill>
                <a:prstClr val="black"/>
              </a:solidFill>
            </a:endParaRPr>
          </a:p>
          <a:p>
            <a:r>
              <a:rPr lang="en-US" dirty="0">
                <a:solidFill>
                  <a:prstClr val="black"/>
                </a:solidFill>
              </a:rPr>
              <a:t>Responsible political </a:t>
            </a:r>
            <a:r>
              <a:rPr lang="en-US" dirty="0" smtClean="0">
                <a:solidFill>
                  <a:prstClr val="black"/>
                </a:solidFill>
              </a:rPr>
              <a:t> SEL for MWP project.</a:t>
            </a:r>
            <a:endParaRPr lang="it-IT" dirty="0">
              <a:solidFill>
                <a:prstClr val="black"/>
              </a:solidFill>
            </a:endParaRPr>
          </a:p>
        </p:txBody>
      </p:sp>
      <p:sp>
        <p:nvSpPr>
          <p:cNvPr id="9" name="CasellaDiTesto 8"/>
          <p:cNvSpPr txBox="1"/>
          <p:nvPr/>
        </p:nvSpPr>
        <p:spPr>
          <a:xfrm>
            <a:off x="4675320" y="5514677"/>
            <a:ext cx="2128927" cy="923330"/>
          </a:xfrm>
          <a:prstGeom prst="rect">
            <a:avLst/>
          </a:prstGeom>
          <a:noFill/>
        </p:spPr>
        <p:txBody>
          <a:bodyPr wrap="square" rtlCol="0">
            <a:spAutoFit/>
          </a:bodyPr>
          <a:lstStyle/>
          <a:p>
            <a:r>
              <a:rPr lang="it-IT" b="1" dirty="0" smtClean="0">
                <a:solidFill>
                  <a:prstClr val="black"/>
                </a:solidFill>
              </a:rPr>
              <a:t>Celeste Costantino</a:t>
            </a:r>
          </a:p>
          <a:p>
            <a:r>
              <a:rPr lang="it-IT" dirty="0" err="1" smtClean="0">
                <a:solidFill>
                  <a:prstClr val="black"/>
                </a:solidFill>
              </a:rPr>
              <a:t>Deputy</a:t>
            </a:r>
            <a:r>
              <a:rPr lang="it-IT" dirty="0" smtClean="0">
                <a:solidFill>
                  <a:prstClr val="black"/>
                </a:solidFill>
              </a:rPr>
              <a:t> of SEL </a:t>
            </a:r>
            <a:r>
              <a:rPr lang="it-IT" dirty="0" err="1" smtClean="0">
                <a:solidFill>
                  <a:prstClr val="black"/>
                </a:solidFill>
              </a:rPr>
              <a:t>at</a:t>
            </a:r>
            <a:r>
              <a:rPr lang="it-IT" dirty="0" smtClean="0">
                <a:solidFill>
                  <a:prstClr val="black"/>
                </a:solidFill>
              </a:rPr>
              <a:t> </a:t>
            </a:r>
            <a:r>
              <a:rPr lang="it-IT" dirty="0" err="1">
                <a:solidFill>
                  <a:prstClr val="black"/>
                </a:solidFill>
              </a:rPr>
              <a:t>I</a:t>
            </a:r>
            <a:r>
              <a:rPr lang="it-IT" dirty="0" err="1" smtClean="0">
                <a:solidFill>
                  <a:prstClr val="black"/>
                </a:solidFill>
              </a:rPr>
              <a:t>talian</a:t>
            </a:r>
            <a:r>
              <a:rPr lang="it-IT" dirty="0" smtClean="0">
                <a:solidFill>
                  <a:prstClr val="black"/>
                </a:solidFill>
              </a:rPr>
              <a:t> </a:t>
            </a:r>
            <a:r>
              <a:rPr lang="it-IT" dirty="0" err="1" smtClean="0">
                <a:solidFill>
                  <a:prstClr val="black"/>
                </a:solidFill>
              </a:rPr>
              <a:t>Parliament</a:t>
            </a:r>
            <a:endParaRPr lang="it-IT" dirty="0">
              <a:solidFill>
                <a:prstClr val="black"/>
              </a:solidFill>
            </a:endParaRPr>
          </a:p>
        </p:txBody>
      </p:sp>
      <p:sp>
        <p:nvSpPr>
          <p:cNvPr id="10" name="CasellaDiTesto 9"/>
          <p:cNvSpPr txBox="1"/>
          <p:nvPr/>
        </p:nvSpPr>
        <p:spPr>
          <a:xfrm>
            <a:off x="6804247" y="5502791"/>
            <a:ext cx="2232249" cy="1200329"/>
          </a:xfrm>
          <a:prstGeom prst="rect">
            <a:avLst/>
          </a:prstGeom>
          <a:noFill/>
        </p:spPr>
        <p:txBody>
          <a:bodyPr wrap="square" rtlCol="0">
            <a:spAutoFit/>
          </a:bodyPr>
          <a:lstStyle/>
          <a:p>
            <a:r>
              <a:rPr lang="it-IT" b="1" dirty="0" smtClean="0">
                <a:solidFill>
                  <a:prstClr val="black"/>
                </a:solidFill>
              </a:rPr>
              <a:t>Bianca </a:t>
            </a:r>
            <a:r>
              <a:rPr lang="it-IT" b="1" dirty="0" err="1" smtClean="0">
                <a:solidFill>
                  <a:prstClr val="black"/>
                </a:solidFill>
              </a:rPr>
              <a:t>Pomeranzi</a:t>
            </a:r>
            <a:endParaRPr lang="it-IT" b="1" dirty="0" smtClean="0">
              <a:solidFill>
                <a:prstClr val="black"/>
              </a:solidFill>
            </a:endParaRPr>
          </a:p>
          <a:p>
            <a:r>
              <a:rPr lang="en-US" dirty="0">
                <a:solidFill>
                  <a:prstClr val="black"/>
                </a:solidFill>
              </a:rPr>
              <a:t>Expert in European law, international </a:t>
            </a:r>
            <a:r>
              <a:rPr lang="en-US" dirty="0" smtClean="0">
                <a:solidFill>
                  <a:prstClr val="black"/>
                </a:solidFill>
              </a:rPr>
              <a:t>and </a:t>
            </a:r>
            <a:r>
              <a:rPr lang="en-US" dirty="0">
                <a:solidFill>
                  <a:prstClr val="black"/>
                </a:solidFill>
              </a:rPr>
              <a:t>gender issues</a:t>
            </a:r>
            <a:endParaRPr lang="it-IT" dirty="0">
              <a:solidFill>
                <a:prstClr val="black"/>
              </a:solidFill>
            </a:endParaRPr>
          </a:p>
        </p:txBody>
      </p:sp>
    </p:spTree>
    <p:extLst>
      <p:ext uri="{BB962C8B-B14F-4D97-AF65-F5344CB8AC3E}">
        <p14:creationId xmlns:p14="http://schemas.microsoft.com/office/powerpoint/2010/main" val="37261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099"/>
                                        </p:tgtEl>
                                        <p:attrNameLst>
                                          <p:attrName>style.visibility</p:attrName>
                                        </p:attrNameLst>
                                      </p:cBhvr>
                                      <p:to>
                                        <p:strVal val="visible"/>
                                      </p:to>
                                    </p:set>
                                    <p:animEffect transition="in" filter="fade">
                                      <p:cBhvr>
                                        <p:cTn id="24" dur="1000"/>
                                        <p:tgtEl>
                                          <p:spTgt spid="4099"/>
                                        </p:tgtEl>
                                      </p:cBhvr>
                                    </p:animEffect>
                                    <p:anim calcmode="lin" valueType="num">
                                      <p:cBhvr>
                                        <p:cTn id="25" dur="1000" fill="hold"/>
                                        <p:tgtEl>
                                          <p:spTgt spid="4099"/>
                                        </p:tgtEl>
                                        <p:attrNameLst>
                                          <p:attrName>ppt_x</p:attrName>
                                        </p:attrNameLst>
                                      </p:cBhvr>
                                      <p:tavLst>
                                        <p:tav tm="0">
                                          <p:val>
                                            <p:strVal val="#ppt_x"/>
                                          </p:val>
                                        </p:tav>
                                        <p:tav tm="100000">
                                          <p:val>
                                            <p:strVal val="#ppt_x"/>
                                          </p:val>
                                        </p:tav>
                                      </p:tavLst>
                                    </p:anim>
                                    <p:anim calcmode="lin" valueType="num">
                                      <p:cBhvr>
                                        <p:cTn id="26"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100"/>
                                        </p:tgtEl>
                                        <p:attrNameLst>
                                          <p:attrName>style.visibility</p:attrName>
                                        </p:attrNameLst>
                                      </p:cBhvr>
                                      <p:to>
                                        <p:strVal val="visible"/>
                                      </p:to>
                                    </p:set>
                                    <p:animEffect transition="in" filter="fade">
                                      <p:cBhvr>
                                        <p:cTn id="36" dur="1000"/>
                                        <p:tgtEl>
                                          <p:spTgt spid="4100"/>
                                        </p:tgtEl>
                                      </p:cBhvr>
                                    </p:animEffect>
                                    <p:anim calcmode="lin" valueType="num">
                                      <p:cBhvr>
                                        <p:cTn id="37" dur="1000" fill="hold"/>
                                        <p:tgtEl>
                                          <p:spTgt spid="4100"/>
                                        </p:tgtEl>
                                        <p:attrNameLst>
                                          <p:attrName>ppt_x</p:attrName>
                                        </p:attrNameLst>
                                      </p:cBhvr>
                                      <p:tavLst>
                                        <p:tav tm="0">
                                          <p:val>
                                            <p:strVal val="#ppt_x"/>
                                          </p:val>
                                        </p:tav>
                                        <p:tav tm="100000">
                                          <p:val>
                                            <p:strVal val="#ppt_x"/>
                                          </p:val>
                                        </p:tav>
                                      </p:tavLst>
                                    </p:anim>
                                    <p:anim calcmode="lin" valueType="num">
                                      <p:cBhvr>
                                        <p:cTn id="38"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randombar(horizontal)">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101"/>
                                        </p:tgtEl>
                                        <p:attrNameLst>
                                          <p:attrName>style.visibility</p:attrName>
                                        </p:attrNameLst>
                                      </p:cBhvr>
                                      <p:to>
                                        <p:strVal val="visible"/>
                                      </p:to>
                                    </p:set>
                                    <p:animEffect transition="in" filter="fade">
                                      <p:cBhvr>
                                        <p:cTn id="48" dur="1000"/>
                                        <p:tgtEl>
                                          <p:spTgt spid="4101"/>
                                        </p:tgtEl>
                                      </p:cBhvr>
                                    </p:animEffect>
                                    <p:anim calcmode="lin" valueType="num">
                                      <p:cBhvr>
                                        <p:cTn id="49" dur="1000" fill="hold"/>
                                        <p:tgtEl>
                                          <p:spTgt spid="4101"/>
                                        </p:tgtEl>
                                        <p:attrNameLst>
                                          <p:attrName>ppt_x</p:attrName>
                                        </p:attrNameLst>
                                      </p:cBhvr>
                                      <p:tavLst>
                                        <p:tav tm="0">
                                          <p:val>
                                            <p:strVal val="#ppt_x"/>
                                          </p:val>
                                        </p:tav>
                                        <p:tav tm="100000">
                                          <p:val>
                                            <p:strVal val="#ppt_x"/>
                                          </p:val>
                                        </p:tav>
                                      </p:tavLst>
                                    </p:anim>
                                    <p:anim calcmode="lin" valueType="num">
                                      <p:cBhvr>
                                        <p:cTn id="50"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randombar(horizontal)">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FF00"/>
          </a:solidFill>
        </p:spPr>
        <p:txBody>
          <a:bodyPr>
            <a:normAutofit/>
          </a:bodyPr>
          <a:lstStyle/>
          <a:p>
            <a:r>
              <a:rPr lang="it-IT" sz="5400" b="1" dirty="0" err="1" smtClean="0">
                <a:solidFill>
                  <a:srgbClr val="7030A0"/>
                </a:solidFill>
              </a:rPr>
              <a:t>Issues</a:t>
            </a:r>
            <a:r>
              <a:rPr lang="it-IT" sz="5400" b="1" dirty="0" smtClean="0">
                <a:solidFill>
                  <a:srgbClr val="7030A0"/>
                </a:solidFill>
              </a:rPr>
              <a:t> </a:t>
            </a:r>
            <a:r>
              <a:rPr lang="it-IT" sz="5400" b="1" dirty="0" err="1" smtClean="0">
                <a:solidFill>
                  <a:srgbClr val="7030A0"/>
                </a:solidFill>
              </a:rPr>
              <a:t>discussed</a:t>
            </a:r>
            <a:r>
              <a:rPr lang="it-IT" sz="5400" b="1" dirty="0" smtClean="0">
                <a:solidFill>
                  <a:srgbClr val="7030A0"/>
                </a:solidFill>
              </a:rPr>
              <a:t> </a:t>
            </a:r>
            <a:endParaRPr lang="it-IT" sz="5400" b="1" dirty="0">
              <a:solidFill>
                <a:srgbClr val="7030A0"/>
              </a:solidFill>
            </a:endParaRPr>
          </a:p>
        </p:txBody>
      </p:sp>
      <p:sp>
        <p:nvSpPr>
          <p:cNvPr id="7" name="Segnaposto contenuto 6"/>
          <p:cNvSpPr>
            <a:spLocks noGrp="1"/>
          </p:cNvSpPr>
          <p:nvPr>
            <p:ph idx="1"/>
          </p:nvPr>
        </p:nvSpPr>
        <p:spPr>
          <a:xfrm>
            <a:off x="179512" y="1600200"/>
            <a:ext cx="8856984" cy="5141168"/>
          </a:xfrm>
        </p:spPr>
        <p:txBody>
          <a:bodyPr>
            <a:normAutofit fontScale="92500" lnSpcReduction="10000"/>
          </a:bodyPr>
          <a:lstStyle/>
          <a:p>
            <a:r>
              <a:rPr lang="en-US" sz="2800" b="1" dirty="0">
                <a:solidFill>
                  <a:srgbClr val="7030A0"/>
                </a:solidFill>
              </a:rPr>
              <a:t>How does International Home of  Women in Rome supports the participation of women in politics</a:t>
            </a:r>
            <a:r>
              <a:rPr lang="en-US" sz="2800" b="1" dirty="0" smtClean="0">
                <a:solidFill>
                  <a:srgbClr val="7030A0"/>
                </a:solidFill>
              </a:rPr>
              <a:t>? </a:t>
            </a:r>
          </a:p>
          <a:p>
            <a:pPr marL="0" indent="0">
              <a:buNone/>
            </a:pPr>
            <a:endParaRPr lang="en-US" sz="2800" dirty="0" smtClean="0"/>
          </a:p>
          <a:p>
            <a:r>
              <a:rPr lang="en-US" sz="2800" b="1" dirty="0">
                <a:solidFill>
                  <a:srgbClr val="7030A0"/>
                </a:solidFill>
              </a:rPr>
              <a:t>What is the specific contribution that women bring to politics? As the political parties should take steps to raise awareness among women to vote for women</a:t>
            </a:r>
            <a:r>
              <a:rPr lang="en-US" sz="2800" b="1" dirty="0" smtClean="0">
                <a:solidFill>
                  <a:srgbClr val="7030A0"/>
                </a:solidFill>
              </a:rPr>
              <a:t>?</a:t>
            </a:r>
          </a:p>
          <a:p>
            <a:pPr marL="0" indent="0">
              <a:buNone/>
            </a:pPr>
            <a:endParaRPr lang="en-US" sz="2800" dirty="0" smtClean="0"/>
          </a:p>
          <a:p>
            <a:r>
              <a:rPr lang="en-US" sz="2800" b="1" dirty="0">
                <a:solidFill>
                  <a:srgbClr val="7030A0"/>
                </a:solidFill>
              </a:rPr>
              <a:t>Why the presence of women in international politics is essential to transform mode and content of it</a:t>
            </a:r>
            <a:r>
              <a:rPr lang="en-US" sz="2800" b="1" dirty="0" smtClean="0">
                <a:solidFill>
                  <a:srgbClr val="7030A0"/>
                </a:solidFill>
              </a:rPr>
              <a:t>?</a:t>
            </a:r>
          </a:p>
          <a:p>
            <a:pPr marL="0" indent="0">
              <a:buNone/>
            </a:pPr>
            <a:endParaRPr lang="en-US" sz="2800" dirty="0" smtClean="0"/>
          </a:p>
          <a:p>
            <a:r>
              <a:rPr lang="en-US" sz="2800" b="1" dirty="0" smtClean="0">
                <a:solidFill>
                  <a:srgbClr val="7030A0"/>
                </a:solidFill>
              </a:rPr>
              <a:t>Is it enough to </a:t>
            </a:r>
            <a:r>
              <a:rPr lang="en-US" sz="2800" b="1" dirty="0">
                <a:solidFill>
                  <a:srgbClr val="7030A0"/>
                </a:solidFill>
              </a:rPr>
              <a:t>be </a:t>
            </a:r>
            <a:r>
              <a:rPr lang="en-US" sz="2800" b="1" dirty="0">
                <a:solidFill>
                  <a:srgbClr val="7030A0"/>
                </a:solidFill>
              </a:rPr>
              <a:t>a</a:t>
            </a:r>
            <a:r>
              <a:rPr lang="en-US" sz="2800" b="1" dirty="0" smtClean="0">
                <a:solidFill>
                  <a:srgbClr val="7030A0"/>
                </a:solidFill>
              </a:rPr>
              <a:t> </a:t>
            </a:r>
            <a:r>
              <a:rPr lang="en-US" sz="2800" b="1" dirty="0">
                <a:solidFill>
                  <a:srgbClr val="7030A0"/>
                </a:solidFill>
              </a:rPr>
              <a:t>women to produce a shift in Italian politics</a:t>
            </a:r>
            <a:r>
              <a:rPr lang="en-US" sz="2800" b="1" dirty="0" smtClean="0">
                <a:solidFill>
                  <a:srgbClr val="7030A0"/>
                </a:solidFill>
              </a:rPr>
              <a:t>?</a:t>
            </a:r>
          </a:p>
          <a:p>
            <a:endParaRPr lang="en-US" dirty="0" smtClean="0"/>
          </a:p>
          <a:p>
            <a:pPr marL="0" indent="0">
              <a:buNone/>
            </a:pPr>
            <a:endParaRPr lang="en-US" dirty="0"/>
          </a:p>
          <a:p>
            <a:endParaRPr lang="en-US" dirty="0"/>
          </a:p>
          <a:p>
            <a:endParaRPr lang="en-US" dirty="0"/>
          </a:p>
          <a:p>
            <a:endParaRPr lang="it-IT" dirty="0"/>
          </a:p>
        </p:txBody>
      </p:sp>
    </p:spTree>
    <p:extLst>
      <p:ext uri="{BB962C8B-B14F-4D97-AF65-F5344CB8AC3E}">
        <p14:creationId xmlns:p14="http://schemas.microsoft.com/office/powerpoint/2010/main" val="322300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additive="base">
                                        <p:cTn id="1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 calcmode="lin" valueType="num">
                                      <p:cBhvr additive="base">
                                        <p:cTn id="2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 calcmode="lin" valueType="num">
                                      <p:cBhvr additive="base">
                                        <p:cTn id="26"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 calcmode="lin" valueType="num">
                                      <p:cBhvr additive="base">
                                        <p:cTn id="32"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354162"/>
          </a:xfrm>
        </p:spPr>
        <p:txBody>
          <a:bodyPr>
            <a:noAutofit/>
          </a:bodyPr>
          <a:lstStyle/>
          <a:p>
            <a:r>
              <a:rPr lang="it-IT" sz="5400" b="1" dirty="0" smtClean="0">
                <a:solidFill>
                  <a:schemeClr val="accent6">
                    <a:lumMod val="75000"/>
                  </a:schemeClr>
                </a:solidFill>
              </a:rPr>
              <a:t>Video-</a:t>
            </a:r>
            <a:r>
              <a:rPr lang="it-IT" sz="5400" b="1" dirty="0" err="1" smtClean="0">
                <a:solidFill>
                  <a:schemeClr val="accent6">
                    <a:lumMod val="75000"/>
                  </a:schemeClr>
                </a:solidFill>
              </a:rPr>
              <a:t>documentary</a:t>
            </a:r>
            <a:r>
              <a:rPr lang="it-IT" sz="5400" b="1" dirty="0">
                <a:solidFill>
                  <a:schemeClr val="accent6">
                    <a:lumMod val="75000"/>
                  </a:schemeClr>
                </a:solidFill>
              </a:rPr>
              <a:t/>
            </a:r>
            <a:br>
              <a:rPr lang="it-IT" sz="5400" b="1" dirty="0">
                <a:solidFill>
                  <a:schemeClr val="accent6">
                    <a:lumMod val="75000"/>
                  </a:schemeClr>
                </a:solidFill>
              </a:rPr>
            </a:br>
            <a:r>
              <a:rPr lang="it-IT" b="1" dirty="0" smtClean="0"/>
              <a:t>1. The </a:t>
            </a:r>
            <a:r>
              <a:rPr lang="it-IT" b="1" dirty="0" err="1"/>
              <a:t>P</a:t>
            </a:r>
            <a:r>
              <a:rPr lang="it-IT" b="1" dirty="0" err="1" smtClean="0"/>
              <a:t>rotagonists</a:t>
            </a:r>
            <a:endParaRPr lang="it-IT" b="1"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9362" y="1988840"/>
            <a:ext cx="2030113" cy="1141939"/>
          </a:xfr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682" y="5085184"/>
            <a:ext cx="2145082" cy="1206609"/>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420" y="3551573"/>
            <a:ext cx="2115344" cy="1189882"/>
          </a:xfrm>
          <a:prstGeom prst="rect">
            <a:avLst/>
          </a:prstGeom>
        </p:spPr>
      </p:pic>
      <p:sp>
        <p:nvSpPr>
          <p:cNvPr id="7" name="CasellaDiTesto 6"/>
          <p:cNvSpPr txBox="1"/>
          <p:nvPr/>
        </p:nvSpPr>
        <p:spPr>
          <a:xfrm>
            <a:off x="2627784" y="1930757"/>
            <a:ext cx="5256584" cy="1292662"/>
          </a:xfrm>
          <a:prstGeom prst="rect">
            <a:avLst/>
          </a:prstGeom>
          <a:noFill/>
        </p:spPr>
        <p:txBody>
          <a:bodyPr wrap="square" rtlCol="0">
            <a:spAutoFit/>
          </a:bodyPr>
          <a:lstStyle/>
          <a:p>
            <a:r>
              <a:rPr lang="it-IT" sz="2400" b="1" dirty="0" smtClean="0"/>
              <a:t>Eleonora Forenza </a:t>
            </a:r>
          </a:p>
          <a:p>
            <a:r>
              <a:rPr lang="it-IT" dirty="0" err="1" smtClean="0"/>
              <a:t>Researcher</a:t>
            </a:r>
            <a:r>
              <a:rPr lang="it-IT" dirty="0" smtClean="0"/>
              <a:t>, </a:t>
            </a:r>
            <a:r>
              <a:rPr lang="it-IT" dirty="0" err="1" smtClean="0"/>
              <a:t>Member</a:t>
            </a:r>
            <a:r>
              <a:rPr lang="it-IT" dirty="0" smtClean="0"/>
              <a:t> of F9 – </a:t>
            </a:r>
            <a:r>
              <a:rPr lang="it-IT" dirty="0" err="1" smtClean="0"/>
              <a:t>Feminist</a:t>
            </a:r>
            <a:r>
              <a:rPr lang="it-IT" dirty="0" smtClean="0"/>
              <a:t> </a:t>
            </a:r>
            <a:r>
              <a:rPr lang="it-IT" dirty="0" err="1" smtClean="0"/>
              <a:t>collective</a:t>
            </a:r>
            <a:r>
              <a:rPr lang="it-IT" dirty="0" smtClean="0"/>
              <a:t>.</a:t>
            </a:r>
          </a:p>
          <a:p>
            <a:r>
              <a:rPr lang="it-IT" dirty="0" smtClean="0"/>
              <a:t>Candidate </a:t>
            </a:r>
            <a:r>
              <a:rPr lang="it-IT" dirty="0" err="1" smtClean="0"/>
              <a:t>at</a:t>
            </a:r>
            <a:r>
              <a:rPr lang="it-IT" dirty="0" smtClean="0"/>
              <a:t> EP </a:t>
            </a:r>
            <a:r>
              <a:rPr lang="it-IT" dirty="0" err="1" smtClean="0"/>
              <a:t>election</a:t>
            </a:r>
            <a:r>
              <a:rPr lang="it-IT" dirty="0" smtClean="0"/>
              <a:t> with L’ Altra Europa con </a:t>
            </a:r>
            <a:r>
              <a:rPr lang="it-IT" dirty="0" err="1" smtClean="0"/>
              <a:t>Tsipras</a:t>
            </a:r>
            <a:endParaRPr lang="it-IT" dirty="0"/>
          </a:p>
        </p:txBody>
      </p:sp>
      <p:sp>
        <p:nvSpPr>
          <p:cNvPr id="8" name="CasellaDiTesto 7"/>
          <p:cNvSpPr txBox="1"/>
          <p:nvPr/>
        </p:nvSpPr>
        <p:spPr>
          <a:xfrm>
            <a:off x="2624426" y="3513515"/>
            <a:ext cx="4755886" cy="1846659"/>
          </a:xfrm>
          <a:prstGeom prst="rect">
            <a:avLst/>
          </a:prstGeom>
          <a:noFill/>
        </p:spPr>
        <p:txBody>
          <a:bodyPr wrap="square" rtlCol="0">
            <a:spAutoFit/>
          </a:bodyPr>
          <a:lstStyle/>
          <a:p>
            <a:r>
              <a:rPr lang="it-IT" sz="2400" b="1" dirty="0" smtClean="0"/>
              <a:t>Loredana </a:t>
            </a:r>
            <a:r>
              <a:rPr lang="it-IT" sz="2400" b="1" dirty="0" err="1" smtClean="0"/>
              <a:t>Lipperini</a:t>
            </a:r>
            <a:endParaRPr lang="it-IT" sz="2400" b="1" dirty="0" smtClean="0"/>
          </a:p>
          <a:p>
            <a:pPr algn="just"/>
            <a:r>
              <a:rPr lang="it-IT" dirty="0" err="1" smtClean="0"/>
              <a:t>Journalist</a:t>
            </a:r>
            <a:r>
              <a:rPr lang="it-IT" dirty="0"/>
              <a:t>, </a:t>
            </a:r>
            <a:r>
              <a:rPr lang="it-IT" dirty="0" smtClean="0"/>
              <a:t>Writer</a:t>
            </a:r>
            <a:r>
              <a:rPr lang="it-IT" dirty="0"/>
              <a:t>, </a:t>
            </a:r>
            <a:r>
              <a:rPr lang="it-IT" dirty="0" smtClean="0"/>
              <a:t>Radio </a:t>
            </a:r>
            <a:r>
              <a:rPr lang="it-IT" dirty="0" err="1" smtClean="0"/>
              <a:t>host</a:t>
            </a:r>
            <a:r>
              <a:rPr lang="it-IT" dirty="0" smtClean="0"/>
              <a:t>.</a:t>
            </a:r>
          </a:p>
          <a:p>
            <a:pPr algn="just"/>
            <a:r>
              <a:rPr lang="it-IT" dirty="0" smtClean="0"/>
              <a:t>Candidate </a:t>
            </a:r>
            <a:r>
              <a:rPr lang="it-IT" dirty="0" err="1" smtClean="0"/>
              <a:t>at</a:t>
            </a:r>
            <a:r>
              <a:rPr lang="it-IT" dirty="0" smtClean="0"/>
              <a:t> EP </a:t>
            </a:r>
            <a:r>
              <a:rPr lang="it-IT" dirty="0" err="1" smtClean="0"/>
              <a:t>election</a:t>
            </a:r>
            <a:r>
              <a:rPr lang="it-IT" dirty="0" smtClean="0"/>
              <a:t> with L’Altra Europa con </a:t>
            </a:r>
            <a:r>
              <a:rPr lang="it-IT" dirty="0" err="1" smtClean="0"/>
              <a:t>Tsipras</a:t>
            </a:r>
            <a:r>
              <a:rPr lang="it-IT" dirty="0" smtClean="0"/>
              <a:t> </a:t>
            </a:r>
          </a:p>
          <a:p>
            <a:endParaRPr lang="it-IT" dirty="0" smtClean="0"/>
          </a:p>
          <a:p>
            <a:endParaRPr lang="it-IT" dirty="0"/>
          </a:p>
        </p:txBody>
      </p:sp>
      <p:sp>
        <p:nvSpPr>
          <p:cNvPr id="9" name="CasellaDiTesto 8"/>
          <p:cNvSpPr txBox="1"/>
          <p:nvPr/>
        </p:nvSpPr>
        <p:spPr>
          <a:xfrm>
            <a:off x="2622746" y="5085184"/>
            <a:ext cx="4685557" cy="1292662"/>
          </a:xfrm>
          <a:prstGeom prst="rect">
            <a:avLst/>
          </a:prstGeom>
          <a:noFill/>
        </p:spPr>
        <p:txBody>
          <a:bodyPr wrap="square" rtlCol="0">
            <a:spAutoFit/>
          </a:bodyPr>
          <a:lstStyle/>
          <a:p>
            <a:r>
              <a:rPr lang="it-IT" sz="2400" b="1" dirty="0" smtClean="0"/>
              <a:t>Celeste Costantino</a:t>
            </a:r>
          </a:p>
          <a:p>
            <a:pPr algn="just"/>
            <a:r>
              <a:rPr lang="it-IT" dirty="0" err="1" smtClean="0"/>
              <a:t>Activist</a:t>
            </a:r>
            <a:r>
              <a:rPr lang="it-IT" dirty="0" smtClean="0"/>
              <a:t> for </a:t>
            </a:r>
            <a:r>
              <a:rPr lang="it-IT" dirty="0" err="1" smtClean="0"/>
              <a:t>women</a:t>
            </a:r>
            <a:r>
              <a:rPr lang="it-IT" dirty="0" smtClean="0"/>
              <a:t> </a:t>
            </a:r>
            <a:r>
              <a:rPr lang="it-IT" dirty="0" err="1" smtClean="0"/>
              <a:t>rights</a:t>
            </a:r>
            <a:r>
              <a:rPr lang="it-IT" dirty="0" smtClean="0"/>
              <a:t>.</a:t>
            </a:r>
          </a:p>
          <a:p>
            <a:pPr algn="just"/>
            <a:r>
              <a:rPr lang="en-US" dirty="0"/>
              <a:t>Member to the Chamber of </a:t>
            </a:r>
            <a:r>
              <a:rPr lang="en-US" dirty="0" smtClean="0"/>
              <a:t>Deputies on Italian Parliament. </a:t>
            </a:r>
            <a:endParaRPr lang="it-IT" dirty="0"/>
          </a:p>
        </p:txBody>
      </p:sp>
    </p:spTree>
    <p:extLst>
      <p:ext uri="{BB962C8B-B14F-4D97-AF65-F5344CB8AC3E}">
        <p14:creationId xmlns:p14="http://schemas.microsoft.com/office/powerpoint/2010/main" val="324666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p:cTn id="29"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8">
                                            <p:txEl>
                                              <p:pRg st="0" end="0"/>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 calcmode="lin" valueType="num">
                                      <p:cBhvr>
                                        <p:cTn id="3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3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36" dur="500"/>
                                        <p:tgtEl>
                                          <p:spTgt spid="8">
                                            <p:txEl>
                                              <p:pRg st="1" end="1"/>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p:cTn id="39"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41" dur="500"/>
                                        <p:tgtEl>
                                          <p:spTgt spid="8">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down)">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anim calcmode="lin" valueType="num">
                                      <p:cBhvr>
                                        <p:cTn id="51"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3" dur="500"/>
                                        <p:tgtEl>
                                          <p:spTgt spid="9">
                                            <p:txEl>
                                              <p:pRg st="0" end="0"/>
                                            </p:txEl>
                                          </p:spTgt>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xEl>
                                              <p:pRg st="1" end="1"/>
                                            </p:txEl>
                                          </p:spTgt>
                                        </p:tgtEl>
                                        <p:attrNameLst>
                                          <p:attrName>style.visibility</p:attrName>
                                        </p:attrNameLst>
                                      </p:cBhvr>
                                      <p:to>
                                        <p:strVal val="visible"/>
                                      </p:to>
                                    </p:set>
                                    <p:anim calcmode="lin" valueType="num">
                                      <p:cBhvr>
                                        <p:cTn id="56"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57"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58" dur="500"/>
                                        <p:tgtEl>
                                          <p:spTgt spid="9">
                                            <p:txEl>
                                              <p:pRg st="1" end="1"/>
                                            </p:txEl>
                                          </p:spTgt>
                                        </p:tgtEl>
                                      </p:cBhvr>
                                    </p:animEffect>
                                  </p:childTnLst>
                                </p:cTn>
                              </p:par>
                              <p:par>
                                <p:cTn id="59" presetID="53" presetClass="entr" presetSubtype="16" fill="hold" nodeType="withEffect">
                                  <p:stCondLst>
                                    <p:cond delay="0"/>
                                  </p:stCondLst>
                                  <p:childTnLst>
                                    <p:set>
                                      <p:cBhvr>
                                        <p:cTn id="60" dur="1" fill="hold">
                                          <p:stCondLst>
                                            <p:cond delay="0"/>
                                          </p:stCondLst>
                                        </p:cTn>
                                        <p:tgtEl>
                                          <p:spTgt spid="9">
                                            <p:txEl>
                                              <p:pRg st="2" end="2"/>
                                            </p:txEl>
                                          </p:spTgt>
                                        </p:tgtEl>
                                        <p:attrNameLst>
                                          <p:attrName>style.visibility</p:attrName>
                                        </p:attrNameLst>
                                      </p:cBhvr>
                                      <p:to>
                                        <p:strVal val="visible"/>
                                      </p:to>
                                    </p:set>
                                    <p:anim calcmode="lin" valueType="num">
                                      <p:cBhvr>
                                        <p:cTn id="61"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62"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6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ocumenti per 'More women in politics'\NUOVO PROGETTO\Video-documentario\Maya Ciana.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04664"/>
            <a:ext cx="2944327"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Documenti per 'More women in politics'\NUOVO PROGETTO\Video-documentario\Marta Bonafor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581734"/>
            <a:ext cx="2925762" cy="16462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Documenti per 'More women in politics'\NUOVO PROGETTO\Video-documentario\Marica Di Pierr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4653137"/>
            <a:ext cx="2925762" cy="1646237"/>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3491880" y="799837"/>
            <a:ext cx="5256584" cy="738664"/>
          </a:xfrm>
          <a:prstGeom prst="rect">
            <a:avLst/>
          </a:prstGeom>
          <a:noFill/>
        </p:spPr>
        <p:txBody>
          <a:bodyPr wrap="square" rtlCol="0">
            <a:spAutoFit/>
          </a:bodyPr>
          <a:lstStyle/>
          <a:p>
            <a:r>
              <a:rPr lang="it-IT" sz="2400" b="1" dirty="0" smtClean="0"/>
              <a:t>Maya Ciana</a:t>
            </a:r>
          </a:p>
          <a:p>
            <a:r>
              <a:rPr lang="it-IT" dirty="0" err="1" smtClean="0"/>
              <a:t>Activist</a:t>
            </a:r>
            <a:r>
              <a:rPr lang="it-IT" dirty="0" smtClean="0"/>
              <a:t> G2 (Second </a:t>
            </a:r>
            <a:r>
              <a:rPr lang="it-IT" dirty="0" err="1" smtClean="0"/>
              <a:t>generation’s</a:t>
            </a:r>
            <a:r>
              <a:rPr lang="it-IT" dirty="0" smtClean="0"/>
              <a:t> boys and </a:t>
            </a:r>
            <a:r>
              <a:rPr lang="it-IT" dirty="0" err="1" smtClean="0"/>
              <a:t>girls</a:t>
            </a:r>
            <a:r>
              <a:rPr lang="it-IT" dirty="0" smtClean="0"/>
              <a:t>)</a:t>
            </a:r>
            <a:endParaRPr lang="it-IT" dirty="0"/>
          </a:p>
        </p:txBody>
      </p:sp>
      <p:sp>
        <p:nvSpPr>
          <p:cNvPr id="4" name="CasellaDiTesto 3"/>
          <p:cNvSpPr txBox="1"/>
          <p:nvPr/>
        </p:nvSpPr>
        <p:spPr>
          <a:xfrm>
            <a:off x="3563888" y="2780928"/>
            <a:ext cx="5040560" cy="1015663"/>
          </a:xfrm>
          <a:prstGeom prst="rect">
            <a:avLst/>
          </a:prstGeom>
          <a:noFill/>
        </p:spPr>
        <p:txBody>
          <a:bodyPr wrap="square" rtlCol="0">
            <a:spAutoFit/>
          </a:bodyPr>
          <a:lstStyle/>
          <a:p>
            <a:r>
              <a:rPr lang="it-IT" sz="2400" b="1" dirty="0" smtClean="0"/>
              <a:t>Marta </a:t>
            </a:r>
            <a:r>
              <a:rPr lang="it-IT" sz="2400" b="1" dirty="0" err="1" smtClean="0"/>
              <a:t>Bonafori</a:t>
            </a:r>
            <a:endParaRPr lang="it-IT" sz="2400" b="1" dirty="0" smtClean="0"/>
          </a:p>
          <a:p>
            <a:r>
              <a:rPr lang="it-IT" dirty="0" err="1" smtClean="0"/>
              <a:t>Regional</a:t>
            </a:r>
            <a:r>
              <a:rPr lang="it-IT" dirty="0" smtClean="0"/>
              <a:t> </a:t>
            </a:r>
            <a:r>
              <a:rPr lang="it-IT" dirty="0" err="1" smtClean="0"/>
              <a:t>Councillor</a:t>
            </a:r>
            <a:r>
              <a:rPr lang="it-IT" dirty="0" smtClean="0"/>
              <a:t> in the </a:t>
            </a:r>
            <a:r>
              <a:rPr lang="it-IT" dirty="0" err="1" smtClean="0"/>
              <a:t>group</a:t>
            </a:r>
            <a:r>
              <a:rPr lang="it-IT" dirty="0" smtClean="0"/>
              <a:t> «for Lazio» (</a:t>
            </a:r>
            <a:r>
              <a:rPr lang="it-IT" dirty="0" err="1" smtClean="0"/>
              <a:t>italian</a:t>
            </a:r>
            <a:r>
              <a:rPr lang="it-IT" dirty="0" smtClean="0"/>
              <a:t> </a:t>
            </a:r>
            <a:r>
              <a:rPr lang="it-IT" dirty="0" err="1" smtClean="0"/>
              <a:t>region</a:t>
            </a:r>
            <a:r>
              <a:rPr lang="it-IT" dirty="0"/>
              <a:t> </a:t>
            </a:r>
            <a:r>
              <a:rPr lang="it-IT" dirty="0" smtClean="0"/>
              <a:t>in </a:t>
            </a:r>
            <a:r>
              <a:rPr lang="it-IT" dirty="0" err="1" smtClean="0"/>
              <a:t>which</a:t>
            </a:r>
            <a:r>
              <a:rPr lang="it-IT" dirty="0" smtClean="0"/>
              <a:t> </a:t>
            </a:r>
            <a:r>
              <a:rPr lang="it-IT" dirty="0" err="1" smtClean="0"/>
              <a:t>there</a:t>
            </a:r>
            <a:r>
              <a:rPr lang="it-IT" dirty="0" smtClean="0"/>
              <a:t> </a:t>
            </a:r>
            <a:r>
              <a:rPr lang="it-IT" dirty="0" err="1" smtClean="0"/>
              <a:t>is</a:t>
            </a:r>
            <a:r>
              <a:rPr lang="it-IT" dirty="0" smtClean="0"/>
              <a:t> Rome)</a:t>
            </a:r>
            <a:endParaRPr lang="it-IT" dirty="0"/>
          </a:p>
        </p:txBody>
      </p:sp>
      <p:sp>
        <p:nvSpPr>
          <p:cNvPr id="5" name="CasellaDiTesto 4"/>
          <p:cNvSpPr txBox="1"/>
          <p:nvPr/>
        </p:nvSpPr>
        <p:spPr>
          <a:xfrm>
            <a:off x="3563888" y="4797152"/>
            <a:ext cx="5040560" cy="1015663"/>
          </a:xfrm>
          <a:prstGeom prst="rect">
            <a:avLst/>
          </a:prstGeom>
          <a:noFill/>
        </p:spPr>
        <p:txBody>
          <a:bodyPr wrap="square" rtlCol="0">
            <a:spAutoFit/>
          </a:bodyPr>
          <a:lstStyle/>
          <a:p>
            <a:r>
              <a:rPr lang="it-IT" sz="2400" b="1" dirty="0" smtClean="0"/>
              <a:t>Marica Di </a:t>
            </a:r>
            <a:r>
              <a:rPr lang="it-IT" sz="2400" b="1" dirty="0" err="1" smtClean="0"/>
              <a:t>Pierri</a:t>
            </a:r>
            <a:endParaRPr lang="it-IT" sz="2400" b="1" dirty="0" smtClean="0"/>
          </a:p>
          <a:p>
            <a:r>
              <a:rPr lang="it-IT" dirty="0" err="1" smtClean="0"/>
              <a:t>Activist</a:t>
            </a:r>
            <a:r>
              <a:rPr lang="it-IT" dirty="0" smtClean="0"/>
              <a:t> and </a:t>
            </a:r>
            <a:r>
              <a:rPr lang="it-IT" dirty="0" err="1" smtClean="0"/>
              <a:t>Journalist</a:t>
            </a:r>
            <a:r>
              <a:rPr lang="it-IT" dirty="0" smtClean="0"/>
              <a:t>.</a:t>
            </a:r>
          </a:p>
          <a:p>
            <a:r>
              <a:rPr lang="it-IT" dirty="0" smtClean="0"/>
              <a:t>Leader of </a:t>
            </a:r>
            <a:r>
              <a:rPr lang="it-IT" dirty="0" err="1" smtClean="0"/>
              <a:t>communication</a:t>
            </a:r>
            <a:r>
              <a:rPr lang="it-IT" dirty="0" smtClean="0"/>
              <a:t> area, </a:t>
            </a:r>
            <a:r>
              <a:rPr lang="it-IT" dirty="0" err="1" smtClean="0"/>
              <a:t>Association</a:t>
            </a:r>
            <a:r>
              <a:rPr lang="it-IT" dirty="0" smtClean="0"/>
              <a:t> «A Sud»</a:t>
            </a:r>
            <a:endParaRPr lang="it-IT" dirty="0"/>
          </a:p>
        </p:txBody>
      </p:sp>
    </p:spTree>
    <p:extLst>
      <p:ext uri="{BB962C8B-B14F-4D97-AF65-F5344CB8AC3E}">
        <p14:creationId xmlns:p14="http://schemas.microsoft.com/office/powerpoint/2010/main" val="321793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wipe(down)">
                                      <p:cBhvr>
                                        <p:cTn id="19" dur="500"/>
                                        <p:tgtEl>
                                          <p:spTgt spid="102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wipe(down)">
                                      <p:cBhvr>
                                        <p:cTn id="31" dur="500"/>
                                        <p:tgtEl>
                                          <p:spTgt spid="102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 calcmode="lin" valueType="num">
                                      <p:cBhvr>
                                        <p:cTn id="36"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8" dur="500"/>
                                        <p:tgtEl>
                                          <p:spTgt spid="5">
                                            <p:txEl>
                                              <p:pRg st="0" end="0"/>
                                            </p:txEl>
                                          </p:spTgt>
                                        </p:tgtEl>
                                      </p:cBhvr>
                                    </p:animEffect>
                                  </p:childTnLst>
                                </p:cTn>
                              </p:par>
                              <p:par>
                                <p:cTn id="39" presetID="53" presetClass="entr" presetSubtype="16" fill="hold" nodeType="with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 calcmode="lin" valueType="num">
                                      <p:cBhvr>
                                        <p:cTn id="4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43" dur="500"/>
                                        <p:tgtEl>
                                          <p:spTgt spid="5">
                                            <p:txEl>
                                              <p:pRg st="1" end="1"/>
                                            </p:txEl>
                                          </p:spTgt>
                                        </p:tgtEl>
                                      </p:cBhvr>
                                    </p:animEffect>
                                  </p:childTnLst>
                                </p:cTn>
                              </p:par>
                              <p:par>
                                <p:cTn id="44" presetID="53" presetClass="entr" presetSubtype="16" fill="hold" nodeType="with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 calcmode="lin" valueType="num">
                                      <p:cBhvr>
                                        <p:cTn id="46"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47"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4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179512" y="260648"/>
            <a:ext cx="8435280" cy="6480720"/>
          </a:xfrm>
        </p:spPr>
        <p:txBody>
          <a:bodyPr>
            <a:normAutofit/>
          </a:bodyPr>
          <a:lstStyle/>
          <a:p>
            <a:pPr marL="0" indent="0" algn="ctr">
              <a:buNone/>
            </a:pPr>
            <a:r>
              <a:rPr lang="it-IT" sz="4400" b="1" dirty="0" err="1" smtClean="0">
                <a:solidFill>
                  <a:schemeClr val="accent6">
                    <a:lumMod val="75000"/>
                  </a:schemeClr>
                </a:solidFill>
              </a:rPr>
              <a:t>What</a:t>
            </a:r>
            <a:r>
              <a:rPr lang="it-IT" sz="4400" b="1" dirty="0" smtClean="0">
                <a:solidFill>
                  <a:schemeClr val="accent6">
                    <a:lumMod val="75000"/>
                  </a:schemeClr>
                </a:solidFill>
              </a:rPr>
              <a:t> </a:t>
            </a:r>
            <a:r>
              <a:rPr lang="it-IT" sz="4400" b="1" dirty="0" err="1" smtClean="0">
                <a:solidFill>
                  <a:schemeClr val="accent6">
                    <a:lumMod val="75000"/>
                  </a:schemeClr>
                </a:solidFill>
              </a:rPr>
              <a:t>about</a:t>
            </a:r>
            <a:r>
              <a:rPr lang="it-IT" sz="4400" b="1" dirty="0" smtClean="0">
                <a:solidFill>
                  <a:schemeClr val="accent6">
                    <a:lumMod val="75000"/>
                  </a:schemeClr>
                </a:solidFill>
              </a:rPr>
              <a:t> </a:t>
            </a:r>
            <a:r>
              <a:rPr lang="it-IT" sz="4400" b="1" dirty="0" err="1" smtClean="0">
                <a:solidFill>
                  <a:schemeClr val="accent6">
                    <a:lumMod val="75000"/>
                  </a:schemeClr>
                </a:solidFill>
              </a:rPr>
              <a:t>women</a:t>
            </a:r>
            <a:r>
              <a:rPr lang="it-IT" sz="4400" b="1" dirty="0" smtClean="0">
                <a:solidFill>
                  <a:schemeClr val="accent6">
                    <a:lumMod val="75000"/>
                  </a:schemeClr>
                </a:solidFill>
              </a:rPr>
              <a:t> in </a:t>
            </a:r>
            <a:r>
              <a:rPr lang="it-IT" sz="4400" b="1" dirty="0" err="1" smtClean="0">
                <a:solidFill>
                  <a:schemeClr val="accent6">
                    <a:lumMod val="75000"/>
                  </a:schemeClr>
                </a:solidFill>
              </a:rPr>
              <a:t>politics</a:t>
            </a:r>
            <a:r>
              <a:rPr lang="it-IT" sz="4400" b="1" dirty="0" smtClean="0">
                <a:solidFill>
                  <a:schemeClr val="accent6">
                    <a:lumMod val="75000"/>
                  </a:schemeClr>
                </a:solidFill>
              </a:rPr>
              <a:t>?</a:t>
            </a:r>
          </a:p>
          <a:p>
            <a:pPr marL="0" indent="0" algn="ctr">
              <a:buNone/>
            </a:pPr>
            <a:endParaRPr lang="it-IT" sz="4800" b="1" dirty="0" smtClean="0">
              <a:solidFill>
                <a:schemeClr val="accent6">
                  <a:lumMod val="50000"/>
                </a:schemeClr>
              </a:solidFill>
            </a:endParaRPr>
          </a:p>
          <a:p>
            <a:pPr marL="0" indent="0">
              <a:buNone/>
            </a:pPr>
            <a:endParaRPr lang="en-US" sz="3500" b="1" dirty="0"/>
          </a:p>
          <a:p>
            <a:pPr marL="0" indent="0">
              <a:buNone/>
            </a:pPr>
            <a:endParaRPr lang="it-IT" sz="3500" b="1" dirty="0"/>
          </a:p>
        </p:txBody>
      </p:sp>
      <p:graphicFrame>
        <p:nvGraphicFramePr>
          <p:cNvPr id="6" name="Diagramma 5"/>
          <p:cNvGraphicFramePr/>
          <p:nvPr>
            <p:extLst>
              <p:ext uri="{D42A27DB-BD31-4B8C-83A1-F6EECF244321}">
                <p14:modId xmlns:p14="http://schemas.microsoft.com/office/powerpoint/2010/main" val="2117422561"/>
              </p:ext>
            </p:extLst>
          </p:nvPr>
        </p:nvGraphicFramePr>
        <p:xfrm>
          <a:off x="395536" y="1397000"/>
          <a:ext cx="8352928"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a 6"/>
          <p:cNvGraphicFramePr/>
          <p:nvPr>
            <p:extLst>
              <p:ext uri="{D42A27DB-BD31-4B8C-83A1-F6EECF244321}">
                <p14:modId xmlns:p14="http://schemas.microsoft.com/office/powerpoint/2010/main" val="3124352214"/>
              </p:ext>
            </p:extLst>
          </p:nvPr>
        </p:nvGraphicFramePr>
        <p:xfrm>
          <a:off x="395536" y="980728"/>
          <a:ext cx="8640960" cy="55446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8226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a:bodyPr>
          <a:lstStyle/>
          <a:p>
            <a:r>
              <a:rPr lang="it-IT" sz="4800" b="1" dirty="0" smtClean="0"/>
              <a:t>Audio-</a:t>
            </a:r>
            <a:r>
              <a:rPr lang="it-IT" sz="4800" b="1" dirty="0" err="1" smtClean="0"/>
              <a:t>interviews</a:t>
            </a:r>
            <a:r>
              <a:rPr lang="it-IT" sz="4800" b="1" dirty="0" smtClean="0"/>
              <a:t> </a:t>
            </a:r>
            <a:endParaRPr lang="it-IT" sz="4800" b="1" dirty="0"/>
          </a:p>
        </p:txBody>
      </p:sp>
      <p:sp>
        <p:nvSpPr>
          <p:cNvPr id="9" name="Segnaposto contenuto 8"/>
          <p:cNvSpPr>
            <a:spLocks noGrp="1"/>
          </p:cNvSpPr>
          <p:nvPr>
            <p:ph idx="1"/>
          </p:nvPr>
        </p:nvSpPr>
        <p:spPr>
          <a:xfrm>
            <a:off x="395536" y="1600200"/>
            <a:ext cx="8352928" cy="4781128"/>
          </a:xfrm>
          <a:solidFill>
            <a:srgbClr val="FFFF00"/>
          </a:solidFill>
        </p:spPr>
        <p:txBody>
          <a:bodyPr>
            <a:normAutofit fontScale="70000" lnSpcReduction="20000"/>
          </a:bodyPr>
          <a:lstStyle/>
          <a:p>
            <a:endParaRPr lang="it-IT" sz="3600" dirty="0"/>
          </a:p>
          <a:p>
            <a:r>
              <a:rPr lang="it-IT" sz="3600" b="1" dirty="0" smtClean="0"/>
              <a:t>Identity</a:t>
            </a:r>
            <a:r>
              <a:rPr lang="it-IT" sz="3600" b="1" dirty="0"/>
              <a:t>, </a:t>
            </a:r>
            <a:r>
              <a:rPr lang="it-IT" sz="3600" b="1" dirty="0" err="1"/>
              <a:t>citizenship</a:t>
            </a:r>
            <a:r>
              <a:rPr lang="it-IT" sz="3600" b="1" dirty="0"/>
              <a:t> and </a:t>
            </a:r>
            <a:r>
              <a:rPr lang="it-IT" sz="3600" b="1" dirty="0" err="1"/>
              <a:t>belonging</a:t>
            </a:r>
            <a:r>
              <a:rPr lang="it-IT" sz="3600" b="1" dirty="0"/>
              <a:t> </a:t>
            </a:r>
            <a:endParaRPr lang="it-IT" sz="3600" b="1" dirty="0" smtClean="0"/>
          </a:p>
          <a:p>
            <a:r>
              <a:rPr lang="it-IT" sz="3600" b="1" dirty="0" err="1" smtClean="0"/>
              <a:t>Interest</a:t>
            </a:r>
            <a:r>
              <a:rPr lang="it-IT" sz="3600" b="1" dirty="0" smtClean="0"/>
              <a:t> </a:t>
            </a:r>
            <a:r>
              <a:rPr lang="it-IT" sz="3600" b="1" dirty="0"/>
              <a:t>and cultural </a:t>
            </a:r>
            <a:r>
              <a:rPr lang="it-IT" sz="3600" b="1" dirty="0" err="1"/>
              <a:t>consumption</a:t>
            </a:r>
            <a:r>
              <a:rPr lang="it-IT" sz="3600" b="1" dirty="0"/>
              <a:t> </a:t>
            </a:r>
          </a:p>
          <a:p>
            <a:r>
              <a:rPr lang="it-IT" sz="3600" b="1" dirty="0" err="1" smtClean="0"/>
              <a:t>Transnational</a:t>
            </a:r>
            <a:r>
              <a:rPr lang="it-IT" sz="3600" b="1" dirty="0" smtClean="0"/>
              <a:t> </a:t>
            </a:r>
            <a:r>
              <a:rPr lang="it-IT" sz="3600" b="1" dirty="0" err="1" smtClean="0"/>
              <a:t>crossings</a:t>
            </a:r>
            <a:endParaRPr lang="it-IT" sz="3600" b="1" dirty="0" smtClean="0"/>
          </a:p>
          <a:p>
            <a:pPr marL="0" indent="0">
              <a:buNone/>
            </a:pPr>
            <a:endParaRPr lang="it-IT" sz="3600" dirty="0" smtClean="0"/>
          </a:p>
          <a:p>
            <a:pPr marL="0" indent="0">
              <a:buNone/>
            </a:pPr>
            <a:endParaRPr lang="it-IT" sz="3600" dirty="0"/>
          </a:p>
          <a:p>
            <a:r>
              <a:rPr lang="en-US" sz="3600" b="1" dirty="0"/>
              <a:t>forms of participation in the public sphere and political </a:t>
            </a:r>
            <a:endParaRPr lang="en-US" sz="3600" b="1" dirty="0" smtClean="0"/>
          </a:p>
          <a:p>
            <a:r>
              <a:rPr lang="en-US" sz="3600" b="1" dirty="0"/>
              <a:t>forms of participation in civil society movements </a:t>
            </a:r>
            <a:endParaRPr lang="en-US" sz="3600" b="1" dirty="0" smtClean="0"/>
          </a:p>
          <a:p>
            <a:r>
              <a:rPr lang="en-US" sz="3600" b="1" dirty="0"/>
              <a:t>Perception of the importance of gender equality in politics</a:t>
            </a:r>
            <a:endParaRPr lang="it-IT" sz="3600" b="1" dirty="0" smtClean="0"/>
          </a:p>
          <a:p>
            <a:pPr marL="0" indent="0">
              <a:buNone/>
            </a:pPr>
            <a:endParaRPr lang="it-IT" dirty="0"/>
          </a:p>
          <a:p>
            <a:pPr marL="0" indent="0">
              <a:buNone/>
            </a:pPr>
            <a:r>
              <a:rPr lang="it-IT" dirty="0" smtClean="0"/>
              <a:t> </a:t>
            </a:r>
          </a:p>
          <a:p>
            <a:endParaRPr lang="it-IT" dirty="0" smtClean="0"/>
          </a:p>
        </p:txBody>
      </p:sp>
    </p:spTree>
    <p:extLst>
      <p:ext uri="{BB962C8B-B14F-4D97-AF65-F5344CB8AC3E}">
        <p14:creationId xmlns:p14="http://schemas.microsoft.com/office/powerpoint/2010/main" val="233276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down)">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down)">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down)">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barn(inVertical)">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barn(inVertical)">
                                      <p:cBhvr>
                                        <p:cTn id="27" dur="500"/>
                                        <p:tgtEl>
                                          <p:spTgt spid="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Effect transition="in" filter="barn(inVertical)">
                                      <p:cBhvr>
                                        <p:cTn id="32"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FF00"/>
          </a:solidFill>
        </p:spPr>
        <p:txBody>
          <a:bodyPr>
            <a:normAutofit/>
          </a:bodyPr>
          <a:lstStyle/>
          <a:p>
            <a:r>
              <a:rPr lang="it-IT" sz="6000" b="1" dirty="0" err="1" smtClean="0">
                <a:solidFill>
                  <a:schemeClr val="accent6">
                    <a:lumMod val="75000"/>
                  </a:schemeClr>
                </a:solidFill>
              </a:rPr>
              <a:t>Official</a:t>
            </a:r>
            <a:r>
              <a:rPr lang="it-IT" sz="6000" b="1" dirty="0" smtClean="0">
                <a:solidFill>
                  <a:schemeClr val="accent6">
                    <a:lumMod val="75000"/>
                  </a:schemeClr>
                </a:solidFill>
              </a:rPr>
              <a:t> website</a:t>
            </a:r>
            <a:endParaRPr lang="it-IT" sz="6000" b="1" dirty="0">
              <a:solidFill>
                <a:schemeClr val="accent6">
                  <a:lumMod val="75000"/>
                </a:schemeClr>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571503"/>
            <a:ext cx="4117234" cy="4866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556793"/>
            <a:ext cx="3888432" cy="492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99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barn(inVertical)">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smtClean="0">
                <a:solidFill>
                  <a:srgbClr val="0070C0"/>
                </a:solidFill>
              </a:rPr>
              <a:t>Workshop in </a:t>
            </a:r>
            <a:r>
              <a:rPr lang="it-IT" sz="5400" b="1" dirty="0" err="1" smtClean="0">
                <a:solidFill>
                  <a:srgbClr val="0070C0"/>
                </a:solidFill>
              </a:rPr>
              <a:t>schools</a:t>
            </a:r>
            <a:endParaRPr lang="it-IT" sz="5400" b="1" dirty="0">
              <a:solidFill>
                <a:srgbClr val="0070C0"/>
              </a:solidFill>
            </a:endParaRPr>
          </a:p>
        </p:txBody>
      </p:sp>
      <p:sp>
        <p:nvSpPr>
          <p:cNvPr id="3" name="Segnaposto contenuto 2"/>
          <p:cNvSpPr>
            <a:spLocks noGrp="1"/>
          </p:cNvSpPr>
          <p:nvPr>
            <p:ph idx="1"/>
          </p:nvPr>
        </p:nvSpPr>
        <p:spPr>
          <a:xfrm>
            <a:off x="179512" y="1340768"/>
            <a:ext cx="8784976" cy="5400600"/>
          </a:xfrm>
        </p:spPr>
        <p:txBody>
          <a:bodyPr/>
          <a:lstStyle/>
          <a:p>
            <a:pPr marL="0" indent="0">
              <a:buNone/>
            </a:pPr>
            <a:r>
              <a:rPr lang="it-IT" b="1" dirty="0" smtClean="0"/>
              <a:t>Workshop in </a:t>
            </a:r>
            <a:r>
              <a:rPr lang="it-IT" b="1" dirty="0" err="1" smtClean="0"/>
              <a:t>three</a:t>
            </a:r>
            <a:r>
              <a:rPr lang="it-IT" b="1" dirty="0" smtClean="0"/>
              <a:t> high </a:t>
            </a:r>
            <a:r>
              <a:rPr lang="it-IT" b="1" dirty="0" err="1" smtClean="0"/>
              <a:t>schools</a:t>
            </a:r>
            <a:r>
              <a:rPr lang="it-IT" b="1" dirty="0" smtClean="0"/>
              <a:t> (16-18 </a:t>
            </a:r>
            <a:r>
              <a:rPr lang="it-IT" b="1" dirty="0" err="1" smtClean="0"/>
              <a:t>aged</a:t>
            </a:r>
            <a:r>
              <a:rPr lang="it-IT" b="1" dirty="0" smtClean="0"/>
              <a:t>)</a:t>
            </a:r>
          </a:p>
          <a:p>
            <a:pPr marL="0" indent="0">
              <a:buNone/>
            </a:pPr>
            <a:r>
              <a:rPr lang="it-IT" b="1" dirty="0" smtClean="0"/>
              <a:t>«</a:t>
            </a:r>
            <a:r>
              <a:rPr lang="it-IT" b="1" dirty="0" err="1" smtClean="0"/>
              <a:t>Passamondo</a:t>
            </a:r>
            <a:r>
              <a:rPr lang="it-IT" b="1" dirty="0" smtClean="0"/>
              <a:t>. </a:t>
            </a:r>
            <a:r>
              <a:rPr lang="it-IT" b="1" dirty="0" smtClean="0"/>
              <a:t>The </a:t>
            </a:r>
            <a:r>
              <a:rPr lang="it-IT" b="1" dirty="0" err="1" smtClean="0"/>
              <a:t>Atlantis</a:t>
            </a:r>
            <a:r>
              <a:rPr lang="it-IT" b="1" dirty="0" smtClean="0"/>
              <a:t> </a:t>
            </a:r>
            <a:r>
              <a:rPr lang="it-IT" b="1" dirty="0" err="1" smtClean="0"/>
              <a:t>refound</a:t>
            </a:r>
            <a:r>
              <a:rPr lang="it-IT" b="1" dirty="0" smtClean="0"/>
              <a:t>?»</a:t>
            </a: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356" y="2852936"/>
            <a:ext cx="2872588" cy="3811140"/>
          </a:xfrm>
          <a:prstGeom prst="rect">
            <a:avLst/>
          </a:prstGeom>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2781102"/>
            <a:ext cx="2880320" cy="3792463"/>
          </a:xfrm>
          <a:prstGeom prst="rect">
            <a:avLst/>
          </a:prstGeom>
        </p:spPr>
      </p:pic>
      <p:sp>
        <p:nvSpPr>
          <p:cNvPr id="6" name="Segnaposto data 5"/>
          <p:cNvSpPr>
            <a:spLocks noGrp="1"/>
          </p:cNvSpPr>
          <p:nvPr>
            <p:ph type="dt" sz="half" idx="10"/>
          </p:nvPr>
        </p:nvSpPr>
        <p:spPr/>
        <p:txBody>
          <a:bodyPr/>
          <a:lstStyle/>
          <a:p>
            <a:fld id="{9B0994A9-2697-4617-9629-1281150C8361}" type="datetime1">
              <a:rPr lang="it-IT" smtClean="0">
                <a:solidFill>
                  <a:prstClr val="black">
                    <a:tint val="75000"/>
                  </a:prstClr>
                </a:solidFill>
              </a:rPr>
              <a:pPr/>
              <a:t>04/06/2014</a:t>
            </a:fld>
            <a:endParaRPr lang="it-IT">
              <a:solidFill>
                <a:prstClr val="black">
                  <a:tint val="75000"/>
                </a:prstClr>
              </a:solidFill>
            </a:endParaRPr>
          </a:p>
        </p:txBody>
      </p:sp>
      <p:sp>
        <p:nvSpPr>
          <p:cNvPr id="7" name="Segnaposto piè di pagina 6"/>
          <p:cNvSpPr>
            <a:spLocks noGrp="1"/>
          </p:cNvSpPr>
          <p:nvPr>
            <p:ph type="ftr" sz="quarter" idx="11"/>
          </p:nvPr>
        </p:nvSpPr>
        <p:spPr/>
        <p:txBody>
          <a:bodyPr/>
          <a:lstStyle/>
          <a:p>
            <a:endParaRPr lang="it-IT">
              <a:solidFill>
                <a:prstClr val="black">
                  <a:tint val="75000"/>
                </a:prstClr>
              </a:solidFill>
            </a:endParaRPr>
          </a:p>
        </p:txBody>
      </p:sp>
      <p:sp>
        <p:nvSpPr>
          <p:cNvPr id="8" name="Segnaposto numero diapositiva 7"/>
          <p:cNvSpPr>
            <a:spLocks noGrp="1"/>
          </p:cNvSpPr>
          <p:nvPr>
            <p:ph type="sldNum" sz="quarter" idx="12"/>
          </p:nvPr>
        </p:nvSpPr>
        <p:spPr/>
        <p:txBody>
          <a:bodyPr/>
          <a:lstStyle/>
          <a:p>
            <a:fld id="{E7A41E1B-4F70-4964-A407-84C68BE8251C}" type="slidenum">
              <a:rPr lang="it-IT" smtClean="0">
                <a:solidFill>
                  <a:prstClr val="black">
                    <a:tint val="75000"/>
                  </a:prstClr>
                </a:solidFill>
              </a:rPr>
              <a:pPr/>
              <a:t>19</a:t>
            </a:fld>
            <a:endParaRPr lang="it-IT">
              <a:solidFill>
                <a:prstClr val="black">
                  <a:tint val="75000"/>
                </a:prstClr>
              </a:solidFill>
            </a:endParaRPr>
          </a:p>
        </p:txBody>
      </p:sp>
    </p:spTree>
    <p:extLst>
      <p:ext uri="{BB962C8B-B14F-4D97-AF65-F5344CB8AC3E}">
        <p14:creationId xmlns:p14="http://schemas.microsoft.com/office/powerpoint/2010/main" val="248118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it-IT" b="1" dirty="0" err="1" smtClean="0"/>
              <a:t>Outcomes</a:t>
            </a:r>
            <a:r>
              <a:rPr lang="it-IT" b="1" dirty="0" smtClean="0"/>
              <a:t> of EP </a:t>
            </a:r>
            <a:r>
              <a:rPr lang="it-IT" b="1" dirty="0" err="1" smtClean="0"/>
              <a:t>election</a:t>
            </a:r>
            <a:r>
              <a:rPr lang="it-IT" b="1" dirty="0" smtClean="0"/>
              <a:t> in </a:t>
            </a:r>
            <a:r>
              <a:rPr lang="it-IT" b="1" dirty="0" err="1" smtClean="0"/>
              <a:t>Italy</a:t>
            </a:r>
            <a:endParaRPr lang="it-IT" b="1"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99898524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214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77500" lnSpcReduction="20000"/>
          </a:bodyPr>
          <a:lstStyle/>
          <a:p>
            <a:r>
              <a:rPr lang="en-US" b="1" dirty="0"/>
              <a:t>Addressing the issue of gender equality in politics with the boys and girls in age to the next vote</a:t>
            </a:r>
            <a:r>
              <a:rPr lang="en-US" b="1" dirty="0" smtClean="0"/>
              <a:t>.</a:t>
            </a:r>
          </a:p>
          <a:p>
            <a:endParaRPr lang="en-US" b="1" dirty="0"/>
          </a:p>
          <a:p>
            <a:r>
              <a:rPr lang="en-US" b="1" dirty="0"/>
              <a:t>Addressing the issue of citizenship rights and cultural and legal barriers that prevent many Italians to vote</a:t>
            </a:r>
            <a:r>
              <a:rPr lang="en-US" b="1" dirty="0" smtClean="0"/>
              <a:t>.</a:t>
            </a:r>
          </a:p>
          <a:p>
            <a:endParaRPr lang="en-US" b="1" dirty="0"/>
          </a:p>
          <a:p>
            <a:r>
              <a:rPr lang="en-US" b="1" dirty="0"/>
              <a:t>Working actively in the formation of a political consciousness multicultural and sensitive to gender equality from the new generations, or from possible future Italian political class</a:t>
            </a:r>
            <a:r>
              <a:rPr lang="en-US" b="1" dirty="0" smtClean="0"/>
              <a:t>.</a:t>
            </a:r>
          </a:p>
          <a:p>
            <a:pPr marL="0" indent="0">
              <a:buNone/>
            </a:pPr>
            <a:endParaRPr lang="en-US" b="1" dirty="0"/>
          </a:p>
          <a:p>
            <a:r>
              <a:rPr lang="en-US" b="1" dirty="0"/>
              <a:t>Encourage the participation of young women in politics.</a:t>
            </a:r>
            <a:endParaRPr lang="it-IT" b="1" dirty="0"/>
          </a:p>
        </p:txBody>
      </p:sp>
      <p:sp>
        <p:nvSpPr>
          <p:cNvPr id="4" name="Segnaposto data 3"/>
          <p:cNvSpPr>
            <a:spLocks noGrp="1"/>
          </p:cNvSpPr>
          <p:nvPr>
            <p:ph type="dt" sz="half" idx="10"/>
          </p:nvPr>
        </p:nvSpPr>
        <p:spPr/>
        <p:txBody>
          <a:bodyPr/>
          <a:lstStyle/>
          <a:p>
            <a:fld id="{DA7B7970-7D7A-4256-B03B-DA56059F8E68}" type="datetime1">
              <a:rPr lang="it-IT" smtClean="0">
                <a:solidFill>
                  <a:prstClr val="black">
                    <a:tint val="75000"/>
                  </a:prstClr>
                </a:solidFill>
              </a:rPr>
              <a:pPr/>
              <a:t>04/06/2014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20</a:t>
            </a:fld>
            <a:endParaRPr lang="it-IT">
              <a:solidFill>
                <a:prstClr val="black">
                  <a:tint val="75000"/>
                </a:prstClr>
              </a:solidFill>
            </a:endParaRPr>
          </a:p>
        </p:txBody>
      </p:sp>
      <p:sp>
        <p:nvSpPr>
          <p:cNvPr id="2" name="Titolo 1"/>
          <p:cNvSpPr>
            <a:spLocks noGrp="1"/>
          </p:cNvSpPr>
          <p:nvPr>
            <p:ph type="title"/>
          </p:nvPr>
        </p:nvSpPr>
        <p:spPr>
          <a:solidFill>
            <a:schemeClr val="accent1">
              <a:lumMod val="40000"/>
              <a:lumOff val="60000"/>
            </a:schemeClr>
          </a:solidFill>
        </p:spPr>
        <p:txBody>
          <a:bodyPr>
            <a:normAutofit fontScale="90000"/>
          </a:bodyPr>
          <a:lstStyle/>
          <a:p>
            <a:r>
              <a:rPr lang="it-IT" b="1" dirty="0" smtClean="0"/>
              <a:t>The </a:t>
            </a:r>
            <a:r>
              <a:rPr lang="it-IT" b="1" dirty="0" err="1" smtClean="0"/>
              <a:t>importance</a:t>
            </a:r>
            <a:r>
              <a:rPr lang="it-IT" b="1" dirty="0" smtClean="0"/>
              <a:t> of </a:t>
            </a:r>
            <a:r>
              <a:rPr lang="it-IT" b="1" dirty="0" err="1" smtClean="0"/>
              <a:t>these</a:t>
            </a:r>
            <a:r>
              <a:rPr lang="it-IT" b="1" dirty="0" smtClean="0"/>
              <a:t> Workshops</a:t>
            </a:r>
            <a:endParaRPr lang="it-IT" b="1" dirty="0"/>
          </a:p>
        </p:txBody>
      </p:sp>
    </p:spTree>
    <p:extLst>
      <p:ext uri="{BB962C8B-B14F-4D97-AF65-F5344CB8AC3E}">
        <p14:creationId xmlns:p14="http://schemas.microsoft.com/office/powerpoint/2010/main" val="20244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DA7B7970-7D7A-4256-B03B-DA56059F8E68}" type="datetime1">
              <a:rPr lang="it-IT" smtClean="0">
                <a:solidFill>
                  <a:prstClr val="black">
                    <a:tint val="75000"/>
                  </a:prstClr>
                </a:solidFill>
              </a:rPr>
              <a:pPr/>
              <a:t>04/06/2014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21</a:t>
            </a:fld>
            <a:endParaRPr lang="it-IT">
              <a:solidFill>
                <a:prstClr val="black">
                  <a:tint val="75000"/>
                </a:prstClr>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3717032"/>
            <a:ext cx="8136904"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4624"/>
            <a:ext cx="8064895"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sellaDiTesto 6"/>
          <p:cNvSpPr txBox="1"/>
          <p:nvPr/>
        </p:nvSpPr>
        <p:spPr>
          <a:xfrm>
            <a:off x="539552" y="2839239"/>
            <a:ext cx="7992886" cy="830997"/>
          </a:xfrm>
          <a:prstGeom prst="rect">
            <a:avLst/>
          </a:prstGeom>
          <a:solidFill>
            <a:schemeClr val="accent2">
              <a:lumMod val="40000"/>
              <a:lumOff val="60000"/>
            </a:schemeClr>
          </a:solidFill>
        </p:spPr>
        <p:txBody>
          <a:bodyPr wrap="square" rtlCol="0">
            <a:spAutoFit/>
          </a:bodyPr>
          <a:lstStyle/>
          <a:p>
            <a:r>
              <a:rPr lang="it-IT" sz="4800" b="1" cap="small" dirty="0" smtClean="0">
                <a:solidFill>
                  <a:srgbClr val="C00000"/>
                </a:solidFill>
              </a:rPr>
              <a:t>  No </a:t>
            </a:r>
            <a:r>
              <a:rPr lang="it-IT" sz="4800" b="1" cap="small" dirty="0" err="1" smtClean="0">
                <a:solidFill>
                  <a:srgbClr val="C00000"/>
                </a:solidFill>
              </a:rPr>
              <a:t>politics</a:t>
            </a:r>
            <a:r>
              <a:rPr lang="it-IT" sz="4800" b="1" cap="small" dirty="0" smtClean="0">
                <a:solidFill>
                  <a:srgbClr val="C00000"/>
                </a:solidFill>
              </a:rPr>
              <a:t>, </a:t>
            </a:r>
            <a:r>
              <a:rPr lang="it-IT" sz="4800" b="1" cap="small" dirty="0" err="1" smtClean="0">
                <a:solidFill>
                  <a:srgbClr val="C00000"/>
                </a:solidFill>
              </a:rPr>
              <a:t>without</a:t>
            </a:r>
            <a:r>
              <a:rPr lang="it-IT" sz="4800" b="1" cap="small" dirty="0" smtClean="0">
                <a:solidFill>
                  <a:srgbClr val="C00000"/>
                </a:solidFill>
              </a:rPr>
              <a:t> </a:t>
            </a:r>
            <a:r>
              <a:rPr lang="it-IT" sz="4800" b="1" cap="small" dirty="0" err="1" smtClean="0">
                <a:solidFill>
                  <a:srgbClr val="C00000"/>
                </a:solidFill>
              </a:rPr>
              <a:t>women</a:t>
            </a:r>
            <a:r>
              <a:rPr lang="it-IT" sz="4800" b="1" cap="small" dirty="0" smtClean="0">
                <a:solidFill>
                  <a:srgbClr val="C00000"/>
                </a:solidFill>
              </a:rPr>
              <a:t>!</a:t>
            </a:r>
            <a:endParaRPr lang="it-IT" sz="4800" b="1" cap="small" dirty="0">
              <a:solidFill>
                <a:srgbClr val="C00000"/>
              </a:solidFill>
            </a:endParaRPr>
          </a:p>
        </p:txBody>
      </p:sp>
    </p:spTree>
    <p:extLst>
      <p:ext uri="{BB962C8B-B14F-4D97-AF65-F5344CB8AC3E}">
        <p14:creationId xmlns:p14="http://schemas.microsoft.com/office/powerpoint/2010/main" val="15449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Segnaposto contenuto 9"/>
          <p:cNvGraphicFramePr>
            <a:graphicFrameLocks noGrp="1"/>
          </p:cNvGraphicFramePr>
          <p:nvPr>
            <p:ph idx="1"/>
            <p:extLst>
              <p:ext uri="{D42A27DB-BD31-4B8C-83A1-F6EECF244321}">
                <p14:modId xmlns:p14="http://schemas.microsoft.com/office/powerpoint/2010/main" val="3967767088"/>
              </p:ext>
            </p:extLst>
          </p:nvPr>
        </p:nvGraphicFramePr>
        <p:xfrm>
          <a:off x="179512" y="188643"/>
          <a:ext cx="8784976" cy="6552727"/>
        </p:xfrm>
        <a:graphic>
          <a:graphicData uri="http://schemas.openxmlformats.org/drawingml/2006/table">
            <a:tbl>
              <a:tblPr firstRow="1" bandRow="1">
                <a:tableStyleId>{5C22544A-7EE6-4342-B048-85BDC9FD1C3A}</a:tableStyleId>
              </a:tblPr>
              <a:tblGrid>
                <a:gridCol w="2196244"/>
                <a:gridCol w="2196244"/>
                <a:gridCol w="2196244"/>
                <a:gridCol w="2196244"/>
              </a:tblGrid>
              <a:tr h="998340">
                <a:tc>
                  <a:txBody>
                    <a:bodyPr/>
                    <a:lstStyle/>
                    <a:p>
                      <a:r>
                        <a:rPr lang="it-IT" dirty="0" err="1" smtClean="0"/>
                        <a:t>Political</a:t>
                      </a:r>
                      <a:r>
                        <a:rPr lang="it-IT" baseline="0" dirty="0" smtClean="0"/>
                        <a:t> Party</a:t>
                      </a:r>
                      <a:endParaRPr lang="it-IT" dirty="0"/>
                    </a:p>
                  </a:txBody>
                  <a:tcPr/>
                </a:tc>
                <a:tc>
                  <a:txBody>
                    <a:bodyPr/>
                    <a:lstStyle/>
                    <a:p>
                      <a:r>
                        <a:rPr lang="it-IT" dirty="0" err="1" smtClean="0"/>
                        <a:t>Percentage</a:t>
                      </a:r>
                      <a:r>
                        <a:rPr lang="it-IT" dirty="0" smtClean="0"/>
                        <a:t> of </a:t>
                      </a:r>
                      <a:r>
                        <a:rPr lang="it-IT" dirty="0" err="1" smtClean="0"/>
                        <a:t>votes</a:t>
                      </a:r>
                      <a:r>
                        <a:rPr lang="it-IT" dirty="0" smtClean="0"/>
                        <a:t> </a:t>
                      </a:r>
                      <a:r>
                        <a:rPr lang="it-IT" dirty="0" err="1" smtClean="0"/>
                        <a:t>taken</a:t>
                      </a:r>
                      <a:r>
                        <a:rPr lang="it-IT" dirty="0" smtClean="0"/>
                        <a:t> </a:t>
                      </a:r>
                      <a:endParaRPr lang="it-IT" dirty="0"/>
                    </a:p>
                  </a:txBody>
                  <a:tcPr/>
                </a:tc>
                <a:tc>
                  <a:txBody>
                    <a:bodyPr/>
                    <a:lstStyle/>
                    <a:p>
                      <a:r>
                        <a:rPr lang="it-IT" dirty="0" err="1" smtClean="0"/>
                        <a:t>Number</a:t>
                      </a:r>
                      <a:r>
                        <a:rPr lang="it-IT" dirty="0" smtClean="0"/>
                        <a:t> of </a:t>
                      </a:r>
                      <a:r>
                        <a:rPr lang="it-IT" dirty="0" err="1" smtClean="0"/>
                        <a:t>elected</a:t>
                      </a:r>
                      <a:r>
                        <a:rPr lang="it-IT" dirty="0" smtClean="0"/>
                        <a:t> </a:t>
                      </a:r>
                      <a:endParaRPr lang="it-IT" dirty="0"/>
                    </a:p>
                  </a:txBody>
                  <a:tcPr/>
                </a:tc>
                <a:tc>
                  <a:txBody>
                    <a:bodyPr/>
                    <a:lstStyle/>
                    <a:p>
                      <a:r>
                        <a:rPr lang="it-IT" dirty="0" err="1" smtClean="0"/>
                        <a:t>Number</a:t>
                      </a:r>
                      <a:r>
                        <a:rPr lang="it-IT" dirty="0" smtClean="0"/>
                        <a:t> and</a:t>
                      </a:r>
                      <a:r>
                        <a:rPr lang="it-IT" baseline="0" dirty="0" smtClean="0"/>
                        <a:t> </a:t>
                      </a:r>
                      <a:r>
                        <a:rPr lang="it-IT" baseline="0" dirty="0" err="1" smtClean="0"/>
                        <a:t>Percentage</a:t>
                      </a:r>
                      <a:r>
                        <a:rPr lang="it-IT" dirty="0" smtClean="0"/>
                        <a:t> of </a:t>
                      </a:r>
                      <a:r>
                        <a:rPr lang="it-IT" dirty="0" err="1" smtClean="0"/>
                        <a:t>women</a:t>
                      </a:r>
                      <a:r>
                        <a:rPr lang="it-IT" dirty="0" smtClean="0"/>
                        <a:t> </a:t>
                      </a:r>
                      <a:r>
                        <a:rPr lang="it-IT" dirty="0" err="1" smtClean="0"/>
                        <a:t>elected</a:t>
                      </a:r>
                      <a:endParaRPr lang="it-IT" dirty="0"/>
                    </a:p>
                  </a:txBody>
                  <a:tcPr/>
                </a:tc>
              </a:tr>
              <a:tr h="698838">
                <a:tc>
                  <a:txBody>
                    <a:bodyPr/>
                    <a:lstStyle/>
                    <a:p>
                      <a:r>
                        <a:rPr lang="it-IT" cap="small" smtClean="0"/>
                        <a:t>Partito</a:t>
                      </a:r>
                      <a:r>
                        <a:rPr lang="it-IT" cap="small" baseline="0" smtClean="0"/>
                        <a:t> Democratico (PD)</a:t>
                      </a:r>
                      <a:endParaRPr lang="it-IT" cap="small" dirty="0"/>
                    </a:p>
                  </a:txBody>
                  <a:tcPr/>
                </a:tc>
                <a:tc>
                  <a:txBody>
                    <a:bodyPr/>
                    <a:lstStyle/>
                    <a:p>
                      <a:r>
                        <a:rPr lang="it-IT" dirty="0" smtClean="0"/>
                        <a:t>40,81 %</a:t>
                      </a:r>
                      <a:endParaRPr lang="it-IT" dirty="0"/>
                    </a:p>
                  </a:txBody>
                  <a:tcPr/>
                </a:tc>
                <a:tc>
                  <a:txBody>
                    <a:bodyPr/>
                    <a:lstStyle/>
                    <a:p>
                      <a:r>
                        <a:rPr lang="it-IT" dirty="0" smtClean="0"/>
                        <a:t>31</a:t>
                      </a:r>
                      <a:endParaRPr lang="it-IT" dirty="0"/>
                    </a:p>
                  </a:txBody>
                  <a:tcPr/>
                </a:tc>
                <a:tc>
                  <a:txBody>
                    <a:bodyPr/>
                    <a:lstStyle/>
                    <a:p>
                      <a:r>
                        <a:rPr lang="it-IT" dirty="0" smtClean="0"/>
                        <a:t>14</a:t>
                      </a:r>
                      <a:r>
                        <a:rPr lang="it-IT" baseline="0" dirty="0" smtClean="0"/>
                        <a:t> </a:t>
                      </a:r>
                    </a:p>
                    <a:p>
                      <a:r>
                        <a:rPr lang="it-IT" baseline="0" dirty="0" smtClean="0"/>
                        <a:t>45,1 %</a:t>
                      </a:r>
                      <a:r>
                        <a:rPr lang="it-IT" dirty="0" smtClean="0"/>
                        <a:t> </a:t>
                      </a:r>
                      <a:endParaRPr lang="it-IT" dirty="0"/>
                    </a:p>
                  </a:txBody>
                  <a:tcPr/>
                </a:tc>
              </a:tr>
              <a:tr h="698838">
                <a:tc>
                  <a:txBody>
                    <a:bodyPr/>
                    <a:lstStyle/>
                    <a:p>
                      <a:r>
                        <a:rPr lang="it-IT" cap="small" dirty="0" smtClean="0"/>
                        <a:t>Movimento 5 Stelle (M5S)</a:t>
                      </a:r>
                      <a:endParaRPr lang="it-IT" cap="small" dirty="0"/>
                    </a:p>
                  </a:txBody>
                  <a:tcPr/>
                </a:tc>
                <a:tc>
                  <a:txBody>
                    <a:bodyPr/>
                    <a:lstStyle/>
                    <a:p>
                      <a:r>
                        <a:rPr lang="it-IT" dirty="0" smtClean="0"/>
                        <a:t>21, 15 %</a:t>
                      </a:r>
                      <a:endParaRPr lang="it-IT" dirty="0"/>
                    </a:p>
                  </a:txBody>
                  <a:tcPr/>
                </a:tc>
                <a:tc>
                  <a:txBody>
                    <a:bodyPr/>
                    <a:lstStyle/>
                    <a:p>
                      <a:r>
                        <a:rPr lang="it-IT" dirty="0" smtClean="0"/>
                        <a:t>17</a:t>
                      </a:r>
                      <a:endParaRPr lang="it-IT" dirty="0"/>
                    </a:p>
                  </a:txBody>
                  <a:tcPr/>
                </a:tc>
                <a:tc>
                  <a:txBody>
                    <a:bodyPr/>
                    <a:lstStyle/>
                    <a:p>
                      <a:r>
                        <a:rPr lang="it-IT" dirty="0" smtClean="0"/>
                        <a:t>9</a:t>
                      </a:r>
                    </a:p>
                    <a:p>
                      <a:r>
                        <a:rPr lang="it-IT" dirty="0" smtClean="0"/>
                        <a:t>52,9</a:t>
                      </a:r>
                      <a:r>
                        <a:rPr lang="it-IT" baseline="0" dirty="0" smtClean="0"/>
                        <a:t> % </a:t>
                      </a:r>
                    </a:p>
                  </a:txBody>
                  <a:tcPr/>
                </a:tc>
              </a:tr>
              <a:tr h="698838">
                <a:tc>
                  <a:txBody>
                    <a:bodyPr/>
                    <a:lstStyle/>
                    <a:p>
                      <a:r>
                        <a:rPr lang="it-IT" cap="small" dirty="0" smtClean="0"/>
                        <a:t>Forza Italia </a:t>
                      </a:r>
                      <a:endParaRPr lang="it-IT" cap="small" dirty="0"/>
                    </a:p>
                  </a:txBody>
                  <a:tcPr/>
                </a:tc>
                <a:tc>
                  <a:txBody>
                    <a:bodyPr/>
                    <a:lstStyle/>
                    <a:p>
                      <a:r>
                        <a:rPr lang="it-IT" dirty="0" smtClean="0"/>
                        <a:t>16,82</a:t>
                      </a:r>
                      <a:r>
                        <a:rPr lang="it-IT" baseline="0" dirty="0" smtClean="0"/>
                        <a:t> %</a:t>
                      </a:r>
                      <a:endParaRPr lang="it-IT" dirty="0"/>
                    </a:p>
                  </a:txBody>
                  <a:tcPr/>
                </a:tc>
                <a:tc>
                  <a:txBody>
                    <a:bodyPr/>
                    <a:lstStyle/>
                    <a:p>
                      <a:r>
                        <a:rPr lang="it-IT" dirty="0" smtClean="0"/>
                        <a:t>13</a:t>
                      </a:r>
                      <a:endParaRPr lang="it-IT" dirty="0"/>
                    </a:p>
                  </a:txBody>
                  <a:tcPr/>
                </a:tc>
                <a:tc>
                  <a:txBody>
                    <a:bodyPr/>
                    <a:lstStyle/>
                    <a:p>
                      <a:r>
                        <a:rPr lang="it-IT" dirty="0" smtClean="0"/>
                        <a:t>4</a:t>
                      </a:r>
                    </a:p>
                    <a:p>
                      <a:r>
                        <a:rPr lang="it-IT" dirty="0" smtClean="0"/>
                        <a:t>30,7 % </a:t>
                      </a:r>
                    </a:p>
                  </a:txBody>
                  <a:tcPr/>
                </a:tc>
              </a:tr>
              <a:tr h="481012">
                <a:tc>
                  <a:txBody>
                    <a:bodyPr/>
                    <a:lstStyle/>
                    <a:p>
                      <a:r>
                        <a:rPr lang="it-IT" cap="small" dirty="0" smtClean="0"/>
                        <a:t>Lega</a:t>
                      </a:r>
                      <a:r>
                        <a:rPr lang="it-IT" cap="small" baseline="0" dirty="0" smtClean="0"/>
                        <a:t> Nord</a:t>
                      </a:r>
                      <a:endParaRPr lang="it-IT" cap="small" dirty="0"/>
                    </a:p>
                  </a:txBody>
                  <a:tcPr/>
                </a:tc>
                <a:tc>
                  <a:txBody>
                    <a:bodyPr/>
                    <a:lstStyle/>
                    <a:p>
                      <a:r>
                        <a:rPr lang="it-IT" dirty="0" smtClean="0"/>
                        <a:t>6,15 %</a:t>
                      </a:r>
                      <a:endParaRPr lang="it-IT" dirty="0"/>
                    </a:p>
                  </a:txBody>
                  <a:tcPr/>
                </a:tc>
                <a:tc>
                  <a:txBody>
                    <a:bodyPr/>
                    <a:lstStyle/>
                    <a:p>
                      <a:r>
                        <a:rPr lang="it-IT" dirty="0" smtClean="0"/>
                        <a:t>5</a:t>
                      </a:r>
                      <a:endParaRPr lang="it-IT" dirty="0"/>
                    </a:p>
                  </a:txBody>
                  <a:tcPr/>
                </a:tc>
                <a:tc>
                  <a:txBody>
                    <a:bodyPr/>
                    <a:lstStyle/>
                    <a:p>
                      <a:r>
                        <a:rPr lang="it-IT" dirty="0" smtClean="0"/>
                        <a:t>0</a:t>
                      </a:r>
                      <a:endParaRPr lang="it-IT" dirty="0"/>
                    </a:p>
                  </a:txBody>
                  <a:tcPr/>
                </a:tc>
              </a:tr>
              <a:tr h="481012">
                <a:tc>
                  <a:txBody>
                    <a:bodyPr/>
                    <a:lstStyle/>
                    <a:p>
                      <a:r>
                        <a:rPr lang="it-IT" cap="small" dirty="0" smtClean="0"/>
                        <a:t>NCD</a:t>
                      </a:r>
                      <a:endParaRPr lang="it-IT" cap="small" dirty="0"/>
                    </a:p>
                  </a:txBody>
                  <a:tcPr/>
                </a:tc>
                <a:tc>
                  <a:txBody>
                    <a:bodyPr/>
                    <a:lstStyle/>
                    <a:p>
                      <a:r>
                        <a:rPr lang="it-IT" dirty="0" smtClean="0"/>
                        <a:t>4,38 %</a:t>
                      </a:r>
                      <a:endParaRPr lang="it-IT" dirty="0"/>
                    </a:p>
                  </a:txBody>
                  <a:tcPr/>
                </a:tc>
                <a:tc>
                  <a:txBody>
                    <a:bodyPr/>
                    <a:lstStyle/>
                    <a:p>
                      <a:r>
                        <a:rPr lang="it-IT" dirty="0" smtClean="0"/>
                        <a:t>3</a:t>
                      </a:r>
                      <a:endParaRPr lang="it-IT" dirty="0"/>
                    </a:p>
                  </a:txBody>
                  <a:tcPr/>
                </a:tc>
                <a:tc>
                  <a:txBody>
                    <a:bodyPr/>
                    <a:lstStyle/>
                    <a:p>
                      <a:r>
                        <a:rPr lang="it-IT" dirty="0" smtClean="0"/>
                        <a:t>0</a:t>
                      </a:r>
                      <a:endParaRPr lang="it-IT" dirty="0"/>
                    </a:p>
                  </a:txBody>
                  <a:tcPr/>
                </a:tc>
              </a:tr>
              <a:tr h="698838">
                <a:tc>
                  <a:txBody>
                    <a:bodyPr/>
                    <a:lstStyle/>
                    <a:p>
                      <a:r>
                        <a:rPr lang="it-IT" b="1" cap="small" dirty="0" smtClean="0">
                          <a:solidFill>
                            <a:srgbClr val="FF0000"/>
                          </a:solidFill>
                        </a:rPr>
                        <a:t>L’Altra Europa con </a:t>
                      </a:r>
                      <a:r>
                        <a:rPr lang="it-IT" b="1" cap="small" dirty="0" err="1" smtClean="0">
                          <a:solidFill>
                            <a:srgbClr val="FF0000"/>
                          </a:solidFill>
                        </a:rPr>
                        <a:t>Tsipras</a:t>
                      </a:r>
                      <a:endParaRPr lang="it-IT" b="1" cap="small" dirty="0">
                        <a:solidFill>
                          <a:srgbClr val="FF0000"/>
                        </a:solidFill>
                      </a:endParaRPr>
                    </a:p>
                  </a:txBody>
                  <a:tcPr/>
                </a:tc>
                <a:tc>
                  <a:txBody>
                    <a:bodyPr/>
                    <a:lstStyle/>
                    <a:p>
                      <a:r>
                        <a:rPr lang="it-IT" dirty="0" smtClean="0"/>
                        <a:t>4,30</a:t>
                      </a:r>
                      <a:r>
                        <a:rPr lang="it-IT" baseline="0" dirty="0" smtClean="0"/>
                        <a:t> %</a:t>
                      </a:r>
                      <a:endParaRPr lang="it-IT" dirty="0"/>
                    </a:p>
                  </a:txBody>
                  <a:tcPr/>
                </a:tc>
                <a:tc>
                  <a:txBody>
                    <a:bodyPr/>
                    <a:lstStyle/>
                    <a:p>
                      <a:r>
                        <a:rPr lang="it-IT" dirty="0" smtClean="0"/>
                        <a:t>3</a:t>
                      </a:r>
                      <a:endParaRPr lang="it-IT" dirty="0"/>
                    </a:p>
                  </a:txBody>
                  <a:tcPr/>
                </a:tc>
                <a:tc>
                  <a:txBody>
                    <a:bodyPr/>
                    <a:lstStyle/>
                    <a:p>
                      <a:r>
                        <a:rPr lang="it-IT" dirty="0" smtClean="0"/>
                        <a:t>2</a:t>
                      </a:r>
                    </a:p>
                    <a:p>
                      <a:r>
                        <a:rPr lang="it-IT" u="sng" dirty="0" smtClean="0"/>
                        <a:t>66,6 %</a:t>
                      </a:r>
                      <a:r>
                        <a:rPr lang="it-IT" dirty="0" smtClean="0"/>
                        <a:t> </a:t>
                      </a:r>
                    </a:p>
                  </a:txBody>
                  <a:tcPr/>
                </a:tc>
              </a:tr>
              <a:tr h="698838">
                <a:tc>
                  <a:txBody>
                    <a:bodyPr/>
                    <a:lstStyle/>
                    <a:p>
                      <a:r>
                        <a:rPr lang="it-IT" cap="small" dirty="0" err="1" smtClean="0"/>
                        <a:t>Südtiroler</a:t>
                      </a:r>
                      <a:r>
                        <a:rPr lang="it-IT" cap="small" dirty="0" smtClean="0"/>
                        <a:t> </a:t>
                      </a:r>
                      <a:r>
                        <a:rPr lang="it-IT" cap="small" dirty="0" err="1" smtClean="0"/>
                        <a:t>Volkspartei</a:t>
                      </a:r>
                      <a:endParaRPr lang="it-IT" cap="small" dirty="0"/>
                    </a:p>
                  </a:txBody>
                  <a:tcPr/>
                </a:tc>
                <a:tc>
                  <a:txBody>
                    <a:bodyPr/>
                    <a:lstStyle/>
                    <a:p>
                      <a:r>
                        <a:rPr lang="it-IT" dirty="0" smtClean="0"/>
                        <a:t>0,5 %</a:t>
                      </a:r>
                      <a:endParaRPr lang="it-IT" dirty="0"/>
                    </a:p>
                  </a:txBody>
                  <a:tcPr/>
                </a:tc>
                <a:tc>
                  <a:txBody>
                    <a:bodyPr/>
                    <a:lstStyle/>
                    <a:p>
                      <a:r>
                        <a:rPr lang="it-IT" dirty="0" smtClean="0"/>
                        <a:t>1</a:t>
                      </a:r>
                      <a:endParaRPr lang="it-IT" dirty="0"/>
                    </a:p>
                  </a:txBody>
                  <a:tcPr/>
                </a:tc>
                <a:tc>
                  <a:txBody>
                    <a:bodyPr/>
                    <a:lstStyle/>
                    <a:p>
                      <a:r>
                        <a:rPr lang="it-IT" dirty="0" smtClean="0"/>
                        <a:t>0</a:t>
                      </a:r>
                      <a:endParaRPr lang="it-IT" dirty="0"/>
                    </a:p>
                  </a:txBody>
                  <a:tcPr/>
                </a:tc>
              </a:tr>
              <a:tr h="1098173">
                <a:tc>
                  <a:txBody>
                    <a:bodyPr/>
                    <a:lstStyle/>
                    <a:p>
                      <a:r>
                        <a:rPr lang="it-IT" b="1" cap="small" dirty="0" smtClean="0"/>
                        <a:t>Total</a:t>
                      </a:r>
                      <a:endParaRPr lang="it-IT" b="1" cap="small" dirty="0"/>
                    </a:p>
                  </a:txBody>
                  <a:tcPr/>
                </a:tc>
                <a:tc>
                  <a:txBody>
                    <a:bodyPr/>
                    <a:lstStyle/>
                    <a:p>
                      <a:endParaRPr lang="it-IT" dirty="0"/>
                    </a:p>
                  </a:txBody>
                  <a:tcPr/>
                </a:tc>
                <a:tc>
                  <a:txBody>
                    <a:bodyPr/>
                    <a:lstStyle/>
                    <a:p>
                      <a:r>
                        <a:rPr lang="it-IT" b="1" dirty="0" smtClean="0"/>
                        <a:t>73</a:t>
                      </a:r>
                      <a:endParaRPr lang="it-IT" b="1" dirty="0"/>
                    </a:p>
                  </a:txBody>
                  <a:tcPr/>
                </a:tc>
                <a:tc>
                  <a:txBody>
                    <a:bodyPr/>
                    <a:lstStyle/>
                    <a:p>
                      <a:r>
                        <a:rPr lang="it-IT" sz="2000" b="1" dirty="0" smtClean="0">
                          <a:solidFill>
                            <a:srgbClr val="FF0000"/>
                          </a:solidFill>
                        </a:rPr>
                        <a:t>29</a:t>
                      </a:r>
                    </a:p>
                    <a:p>
                      <a:r>
                        <a:rPr lang="it-IT" sz="2000" b="1" dirty="0" smtClean="0">
                          <a:solidFill>
                            <a:srgbClr val="FF0000"/>
                          </a:solidFill>
                        </a:rPr>
                        <a:t>39, 7 %</a:t>
                      </a:r>
                    </a:p>
                    <a:p>
                      <a:endParaRPr lang="it-IT" sz="2000" b="1" dirty="0">
                        <a:solidFill>
                          <a:srgbClr val="FF0000"/>
                        </a:solidFill>
                      </a:endParaRPr>
                    </a:p>
                  </a:txBody>
                  <a:tcPr/>
                </a:tc>
              </a:tr>
            </a:tbl>
          </a:graphicData>
        </a:graphic>
      </p:graphicFrame>
    </p:spTree>
    <p:extLst>
      <p:ext uri="{BB962C8B-B14F-4D97-AF65-F5344CB8AC3E}">
        <p14:creationId xmlns:p14="http://schemas.microsoft.com/office/powerpoint/2010/main" val="911382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a:solidFill>
            <a:srgbClr val="FFFF00"/>
          </a:solidFill>
        </p:spPr>
        <p:txBody>
          <a:bodyPr>
            <a:noAutofit/>
          </a:bodyPr>
          <a:lstStyle/>
          <a:p>
            <a:r>
              <a:rPr lang="it-IT" sz="5400" b="1" dirty="0" err="1" smtClean="0"/>
              <a:t>What</a:t>
            </a:r>
            <a:r>
              <a:rPr lang="it-IT" sz="5400" b="1" dirty="0" smtClean="0"/>
              <a:t> </a:t>
            </a:r>
            <a:r>
              <a:rPr lang="it-IT" sz="5400" b="1" dirty="0" err="1" smtClean="0"/>
              <a:t>about</a:t>
            </a:r>
            <a:r>
              <a:rPr lang="it-IT" sz="5400" b="1" dirty="0" smtClean="0"/>
              <a:t> SEL?</a:t>
            </a:r>
            <a:endParaRPr lang="it-IT" sz="5400" b="1"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2007717"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ccia a destra 3"/>
          <p:cNvSpPr/>
          <p:nvPr/>
        </p:nvSpPr>
        <p:spPr>
          <a:xfrm>
            <a:off x="3203848" y="2276872"/>
            <a:ext cx="2232248" cy="57606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099" name="Picture 3" descr="E:\Documenti per 'More women in politics'\ATENE SGM 2-5 giugno\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2187" y="1408829"/>
            <a:ext cx="2617340" cy="23121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Documenti per 'More women in politics'\ATENE SGM 2-5 giugno\tsipr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861048"/>
            <a:ext cx="5079652" cy="2833998"/>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6300192" y="4005064"/>
            <a:ext cx="2448272" cy="1569660"/>
          </a:xfrm>
          <a:prstGeom prst="rect">
            <a:avLst/>
          </a:prstGeom>
          <a:noFill/>
        </p:spPr>
        <p:txBody>
          <a:bodyPr wrap="square" rtlCol="0">
            <a:spAutoFit/>
          </a:bodyPr>
          <a:lstStyle/>
          <a:p>
            <a:r>
              <a:rPr lang="en-US" sz="2400" b="1" dirty="0"/>
              <a:t>Candidate for the presidency of the European Parliament</a:t>
            </a:r>
            <a:endParaRPr lang="it-IT" sz="2400" b="1" dirty="0"/>
          </a:p>
        </p:txBody>
      </p:sp>
    </p:spTree>
    <p:extLst>
      <p:ext uri="{BB962C8B-B14F-4D97-AF65-F5344CB8AC3E}">
        <p14:creationId xmlns:p14="http://schemas.microsoft.com/office/powerpoint/2010/main" val="402660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heel(1)">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099"/>
                                        </p:tgtEl>
                                        <p:attrNameLst>
                                          <p:attrName>style.visibility</p:attrName>
                                        </p:attrNameLst>
                                      </p:cBhvr>
                                      <p:to>
                                        <p:strVal val="visible"/>
                                      </p:to>
                                    </p:set>
                                    <p:animEffect transition="in" filter="wheel(1)">
                                      <p:cBhvr>
                                        <p:cTn id="22" dur="2000"/>
                                        <p:tgtEl>
                                          <p:spTgt spid="409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100"/>
                                        </p:tgtEl>
                                        <p:attrNameLst>
                                          <p:attrName>style.visibility</p:attrName>
                                        </p:attrNameLst>
                                      </p:cBhvr>
                                      <p:to>
                                        <p:strVal val="visible"/>
                                      </p:to>
                                    </p:set>
                                    <p:anim calcmode="lin" valueType="num">
                                      <p:cBhvr additive="base">
                                        <p:cTn id="27" dur="500" fill="hold"/>
                                        <p:tgtEl>
                                          <p:spTgt spid="4100"/>
                                        </p:tgtEl>
                                        <p:attrNameLst>
                                          <p:attrName>ppt_x</p:attrName>
                                        </p:attrNameLst>
                                      </p:cBhvr>
                                      <p:tavLst>
                                        <p:tav tm="0">
                                          <p:val>
                                            <p:strVal val="#ppt_x"/>
                                          </p:val>
                                        </p:tav>
                                        <p:tav tm="100000">
                                          <p:val>
                                            <p:strVal val="#ppt_x"/>
                                          </p:val>
                                        </p:tav>
                                      </p:tavLst>
                                    </p:anim>
                                    <p:anim calcmode="lin" valueType="num">
                                      <p:cBhvr additive="base">
                                        <p:cTn id="2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88640"/>
            <a:ext cx="4224283" cy="2709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5922916" y="692696"/>
            <a:ext cx="1717821" cy="1200329"/>
          </a:xfrm>
          <a:prstGeom prst="rect">
            <a:avLst/>
          </a:prstGeom>
          <a:noFill/>
        </p:spPr>
        <p:txBody>
          <a:bodyPr wrap="square" rtlCol="0">
            <a:spAutoFit/>
          </a:bodyPr>
          <a:lstStyle/>
          <a:p>
            <a:r>
              <a:rPr lang="it-IT" sz="3600" b="1" dirty="0" smtClean="0"/>
              <a:t>Barbara Spinelli</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996952"/>
            <a:ext cx="3751337" cy="3019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965840" y="6165304"/>
            <a:ext cx="2232248" cy="461665"/>
          </a:xfrm>
          <a:prstGeom prst="rect">
            <a:avLst/>
          </a:prstGeom>
          <a:noFill/>
        </p:spPr>
        <p:txBody>
          <a:bodyPr wrap="square" rtlCol="0">
            <a:spAutoFit/>
          </a:bodyPr>
          <a:lstStyle/>
          <a:p>
            <a:r>
              <a:rPr lang="it-IT" sz="2400" b="1" dirty="0" smtClean="0"/>
              <a:t>Altiero Spinelli</a:t>
            </a:r>
            <a:endParaRPr lang="it-IT" sz="2400" b="1"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1581" y="2996952"/>
            <a:ext cx="2426643"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p:nvPr/>
        </p:nvSpPr>
        <p:spPr>
          <a:xfrm>
            <a:off x="6781826" y="1988840"/>
            <a:ext cx="2069466" cy="4524315"/>
          </a:xfrm>
          <a:prstGeom prst="rect">
            <a:avLst/>
          </a:prstGeom>
        </p:spPr>
        <p:txBody>
          <a:bodyPr wrap="square">
            <a:spAutoFit/>
          </a:bodyPr>
          <a:lstStyle/>
          <a:p>
            <a:r>
              <a:rPr lang="en-US" dirty="0"/>
              <a:t>Subtitle Text: For a free and united Europe. </a:t>
            </a:r>
          </a:p>
          <a:p>
            <a:r>
              <a:rPr lang="en-US" dirty="0"/>
              <a:t>This a document for the promotion of European unity drafted </a:t>
            </a:r>
            <a:r>
              <a:rPr lang="en-US" dirty="0" smtClean="0"/>
              <a:t>by three antifascist: </a:t>
            </a:r>
            <a:r>
              <a:rPr lang="en-US" dirty="0" err="1"/>
              <a:t>Spinelli</a:t>
            </a:r>
            <a:r>
              <a:rPr lang="en-US" dirty="0"/>
              <a:t>, Ernesto Rossi and Eugenio </a:t>
            </a:r>
            <a:r>
              <a:rPr lang="en-US" dirty="0" err="1" smtClean="0"/>
              <a:t>Colorni</a:t>
            </a:r>
            <a:r>
              <a:rPr lang="en-US" dirty="0" smtClean="0"/>
              <a:t>, </a:t>
            </a:r>
            <a:r>
              <a:rPr lang="en-US" dirty="0"/>
              <a:t>during the period of confinement in the forties, at the island of </a:t>
            </a:r>
            <a:r>
              <a:rPr lang="en-US" dirty="0" err="1"/>
              <a:t>Ventotene</a:t>
            </a:r>
            <a:r>
              <a:rPr lang="en-US" dirty="0"/>
              <a:t>, in southern </a:t>
            </a:r>
            <a:r>
              <a:rPr lang="en-US" dirty="0" smtClean="0"/>
              <a:t>Lazio, b the fascist regime.</a:t>
            </a:r>
            <a:endParaRPr lang="en-US" dirty="0"/>
          </a:p>
        </p:txBody>
      </p:sp>
    </p:spTree>
    <p:extLst>
      <p:ext uri="{BB962C8B-B14F-4D97-AF65-F5344CB8AC3E}">
        <p14:creationId xmlns:p14="http://schemas.microsoft.com/office/powerpoint/2010/main" val="226226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circle(in)">
                                      <p:cBhvr>
                                        <p:cTn id="27" dur="20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barn(inVertical)">
                                      <p:cBhvr>
                                        <p:cTn id="32" dur="500"/>
                                        <p:tgtEl>
                                          <p:spTgt spid="7">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barn(inVertical)">
                                      <p:cBhvr>
                                        <p:cTn id="3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5">
              <a:lumMod val="40000"/>
              <a:lumOff val="60000"/>
            </a:schemeClr>
          </a:solidFill>
        </p:spPr>
        <p:txBody>
          <a:bodyPr>
            <a:normAutofit fontScale="90000"/>
          </a:bodyPr>
          <a:lstStyle/>
          <a:p>
            <a:r>
              <a:rPr lang="it-IT" b="1" dirty="0" err="1" smtClean="0"/>
              <a:t>What</a:t>
            </a:r>
            <a:r>
              <a:rPr lang="it-IT" b="1" dirty="0" smtClean="0"/>
              <a:t> </a:t>
            </a:r>
            <a:r>
              <a:rPr lang="it-IT" b="1" dirty="0" err="1" smtClean="0"/>
              <a:t>has</a:t>
            </a:r>
            <a:r>
              <a:rPr lang="it-IT" b="1" dirty="0" smtClean="0"/>
              <a:t> </a:t>
            </a:r>
            <a:r>
              <a:rPr lang="it-IT" b="1" dirty="0" err="1" smtClean="0"/>
              <a:t>changed</a:t>
            </a:r>
            <a:r>
              <a:rPr lang="it-IT" b="1" dirty="0" smtClean="0"/>
              <a:t> </a:t>
            </a:r>
            <a:r>
              <a:rPr lang="it-IT" b="1" dirty="0" err="1" smtClean="0"/>
              <a:t>since</a:t>
            </a:r>
            <a:r>
              <a:rPr lang="it-IT" b="1" dirty="0" smtClean="0"/>
              <a:t> 2009 EP in </a:t>
            </a:r>
            <a:r>
              <a:rPr lang="it-IT" b="1" dirty="0" err="1" smtClean="0"/>
              <a:t>term</a:t>
            </a:r>
            <a:r>
              <a:rPr lang="it-IT" b="1" dirty="0" smtClean="0"/>
              <a:t> of gender </a:t>
            </a:r>
            <a:r>
              <a:rPr lang="it-IT" b="1" dirty="0" err="1" smtClean="0"/>
              <a:t>equality</a:t>
            </a:r>
            <a:r>
              <a:rPr lang="it-IT" b="1" dirty="0" smtClean="0"/>
              <a:t>, for </a:t>
            </a:r>
            <a:r>
              <a:rPr lang="it-IT" b="1" dirty="0" err="1" smtClean="0"/>
              <a:t>Italy</a:t>
            </a:r>
            <a:r>
              <a:rPr lang="it-IT" b="1" dirty="0" smtClean="0"/>
              <a:t>?</a:t>
            </a:r>
            <a:endParaRPr lang="it-IT" b="1" dirty="0"/>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2911810819"/>
              </p:ext>
            </p:extLst>
          </p:nvPr>
        </p:nvGraphicFramePr>
        <p:xfrm>
          <a:off x="323528" y="1600200"/>
          <a:ext cx="8640960" cy="50691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152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0070C0"/>
                </a:solidFill>
              </a:rPr>
              <a:t>2013- More </a:t>
            </a:r>
            <a:r>
              <a:rPr lang="it-IT" b="1" dirty="0" err="1" smtClean="0">
                <a:solidFill>
                  <a:srgbClr val="0070C0"/>
                </a:solidFill>
              </a:rPr>
              <a:t>women</a:t>
            </a:r>
            <a:r>
              <a:rPr lang="it-IT" b="1" dirty="0" smtClean="0">
                <a:solidFill>
                  <a:srgbClr val="0070C0"/>
                </a:solidFill>
              </a:rPr>
              <a:t> in </a:t>
            </a:r>
            <a:r>
              <a:rPr lang="it-IT" b="1" dirty="0" err="1" smtClean="0">
                <a:solidFill>
                  <a:srgbClr val="0070C0"/>
                </a:solidFill>
              </a:rPr>
              <a:t>italian</a:t>
            </a:r>
            <a:r>
              <a:rPr lang="it-IT" b="1" dirty="0" smtClean="0">
                <a:solidFill>
                  <a:srgbClr val="0070C0"/>
                </a:solidFill>
              </a:rPr>
              <a:t> </a:t>
            </a:r>
            <a:r>
              <a:rPr lang="it-IT" b="1" dirty="0" err="1" smtClean="0">
                <a:solidFill>
                  <a:srgbClr val="0070C0"/>
                </a:solidFill>
              </a:rPr>
              <a:t>politics</a:t>
            </a:r>
            <a:r>
              <a:rPr lang="it-IT" b="1" dirty="0" smtClean="0">
                <a:solidFill>
                  <a:srgbClr val="0070C0"/>
                </a:solidFill>
              </a:rPr>
              <a:t>!</a:t>
            </a:r>
            <a:endParaRPr lang="it-IT" b="1" dirty="0">
              <a:solidFill>
                <a:srgbClr val="0070C0"/>
              </a:solidFill>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700808"/>
            <a:ext cx="8064896" cy="4536504"/>
          </a:xfrm>
        </p:spPr>
      </p:pic>
      <p:sp>
        <p:nvSpPr>
          <p:cNvPr id="3" name="Segnaposto data 2"/>
          <p:cNvSpPr>
            <a:spLocks noGrp="1"/>
          </p:cNvSpPr>
          <p:nvPr>
            <p:ph type="dt" sz="half" idx="10"/>
          </p:nvPr>
        </p:nvSpPr>
        <p:spPr/>
        <p:txBody>
          <a:bodyPr/>
          <a:lstStyle/>
          <a:p>
            <a:fld id="{1F19E043-859E-4B15-BCB0-1ABB27968E9C}" type="datetime1">
              <a:rPr lang="it-IT" smtClean="0">
                <a:solidFill>
                  <a:prstClr val="black">
                    <a:tint val="75000"/>
                  </a:prstClr>
                </a:solidFill>
              </a:rPr>
              <a:pPr/>
              <a:t>04/06/2014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7</a:t>
            </a:fld>
            <a:endParaRPr lang="it-IT">
              <a:solidFill>
                <a:prstClr val="black">
                  <a:tint val="75000"/>
                </a:prstClr>
              </a:solidFill>
            </a:endParaRPr>
          </a:p>
        </p:txBody>
      </p:sp>
    </p:spTree>
    <p:extLst>
      <p:ext uri="{BB962C8B-B14F-4D97-AF65-F5344CB8AC3E}">
        <p14:creationId xmlns:p14="http://schemas.microsoft.com/office/powerpoint/2010/main" val="186376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74638"/>
            <a:ext cx="8291264" cy="1570186"/>
          </a:xfrm>
        </p:spPr>
        <p:style>
          <a:lnRef idx="1">
            <a:schemeClr val="accent5"/>
          </a:lnRef>
          <a:fillRef idx="2">
            <a:schemeClr val="accent5"/>
          </a:fillRef>
          <a:effectRef idx="1">
            <a:schemeClr val="accent5"/>
          </a:effectRef>
          <a:fontRef idx="minor">
            <a:schemeClr val="dk1"/>
          </a:fontRef>
        </p:style>
        <p:txBody>
          <a:bodyPr>
            <a:noAutofit/>
          </a:bodyPr>
          <a:lstStyle/>
          <a:p>
            <a:r>
              <a:rPr lang="it-IT" sz="4000" b="1" dirty="0" smtClean="0"/>
              <a:t>Cecile </a:t>
            </a:r>
            <a:r>
              <a:rPr lang="it-IT" sz="4000" b="1" dirty="0" err="1" smtClean="0"/>
              <a:t>Kyenge</a:t>
            </a:r>
            <a:r>
              <a:rPr lang="it-IT" sz="2800" dirty="0" smtClean="0"/>
              <a:t/>
            </a:r>
            <a:br>
              <a:rPr lang="it-IT" sz="2800" dirty="0" smtClean="0"/>
            </a:br>
            <a:r>
              <a:rPr lang="it-IT" sz="2800" dirty="0" err="1" smtClean="0"/>
              <a:t>Minister</a:t>
            </a:r>
            <a:r>
              <a:rPr lang="it-IT" sz="2800" dirty="0" smtClean="0"/>
              <a:t> of International </a:t>
            </a:r>
            <a:r>
              <a:rPr lang="it-IT" sz="2800" dirty="0" err="1" smtClean="0"/>
              <a:t>Cooperation</a:t>
            </a:r>
            <a:r>
              <a:rPr lang="it-IT" sz="2800" dirty="0" smtClean="0"/>
              <a:t> and Integration</a:t>
            </a:r>
            <a:endParaRPr lang="it-IT" sz="2800" dirty="0"/>
          </a:p>
        </p:txBody>
      </p:sp>
      <p:sp>
        <p:nvSpPr>
          <p:cNvPr id="4" name="Segnaposto data 3"/>
          <p:cNvSpPr>
            <a:spLocks noGrp="1"/>
          </p:cNvSpPr>
          <p:nvPr>
            <p:ph type="dt" sz="half" idx="10"/>
          </p:nvPr>
        </p:nvSpPr>
        <p:spPr/>
        <p:txBody>
          <a:bodyPr/>
          <a:lstStyle/>
          <a:p>
            <a:fld id="{DA7B7970-7D7A-4256-B03B-DA56059F8E68}" type="datetime1">
              <a:rPr lang="it-IT" smtClean="0">
                <a:solidFill>
                  <a:prstClr val="black">
                    <a:tint val="75000"/>
                  </a:prstClr>
                </a:solidFill>
              </a:rPr>
              <a:pPr/>
              <a:t>04/06/2014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8</a:t>
            </a:fld>
            <a:endParaRPr lang="it-IT">
              <a:solidFill>
                <a:prstClr val="black">
                  <a:tint val="75000"/>
                </a:prstClr>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5" y="1916832"/>
            <a:ext cx="5616625"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6"/>
          <p:cNvSpPr txBox="1"/>
          <p:nvPr/>
        </p:nvSpPr>
        <p:spPr>
          <a:xfrm>
            <a:off x="6228184" y="2348880"/>
            <a:ext cx="2448272" cy="3046988"/>
          </a:xfrm>
          <a:prstGeom prst="rect">
            <a:avLst/>
          </a:prstGeom>
          <a:noFill/>
        </p:spPr>
        <p:txBody>
          <a:bodyPr wrap="square" rtlCol="0">
            <a:spAutoFit/>
          </a:bodyPr>
          <a:lstStyle/>
          <a:p>
            <a:r>
              <a:rPr lang="en-US" sz="2400" b="1" dirty="0"/>
              <a:t>Subject to heavy racial slurs, even </a:t>
            </a:r>
            <a:r>
              <a:rPr lang="en-US" sz="2400" b="1" dirty="0" smtClean="0"/>
              <a:t>by LEGA NORD (Political Party), who is very xenophobic and racist part of </a:t>
            </a:r>
            <a:r>
              <a:rPr lang="en-US" sz="2400" b="1" dirty="0" err="1" smtClean="0"/>
              <a:t>italian</a:t>
            </a:r>
            <a:r>
              <a:rPr lang="en-US" sz="2400" b="1" dirty="0" smtClean="0"/>
              <a:t> politics</a:t>
            </a:r>
            <a:endParaRPr lang="it-IT" sz="2400" b="1" dirty="0"/>
          </a:p>
        </p:txBody>
      </p:sp>
    </p:spTree>
    <p:extLst>
      <p:ext uri="{BB962C8B-B14F-4D97-AF65-F5344CB8AC3E}">
        <p14:creationId xmlns:p14="http://schemas.microsoft.com/office/powerpoint/2010/main" val="26734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heel(1)">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16632"/>
            <a:ext cx="8229600" cy="1143000"/>
          </a:xfrm>
        </p:spPr>
        <p:style>
          <a:lnRef idx="2">
            <a:schemeClr val="accent4"/>
          </a:lnRef>
          <a:fillRef idx="1">
            <a:schemeClr val="lt1"/>
          </a:fillRef>
          <a:effectRef idx="0">
            <a:schemeClr val="accent4"/>
          </a:effectRef>
          <a:fontRef idx="minor">
            <a:schemeClr val="dk1"/>
          </a:fontRef>
        </p:style>
        <p:txBody>
          <a:bodyPr>
            <a:normAutofit/>
          </a:bodyPr>
          <a:lstStyle/>
          <a:p>
            <a:r>
              <a:rPr lang="it-IT" b="1" dirty="0" smtClean="0">
                <a:solidFill>
                  <a:srgbClr val="00B050"/>
                </a:solidFill>
              </a:rPr>
              <a:t>The </a:t>
            </a:r>
            <a:r>
              <a:rPr lang="it-IT" b="1" dirty="0" err="1" smtClean="0">
                <a:solidFill>
                  <a:srgbClr val="00B050"/>
                </a:solidFill>
              </a:rPr>
              <a:t>question</a:t>
            </a:r>
            <a:r>
              <a:rPr lang="it-IT" b="1" dirty="0" smtClean="0">
                <a:solidFill>
                  <a:srgbClr val="00B050"/>
                </a:solidFill>
              </a:rPr>
              <a:t> for </a:t>
            </a:r>
            <a:r>
              <a:rPr lang="it-IT" b="1" dirty="0" err="1" smtClean="0">
                <a:solidFill>
                  <a:srgbClr val="00B050"/>
                </a:solidFill>
              </a:rPr>
              <a:t>italian</a:t>
            </a:r>
            <a:r>
              <a:rPr lang="it-IT" b="1" dirty="0" smtClean="0">
                <a:solidFill>
                  <a:srgbClr val="00B050"/>
                </a:solidFill>
              </a:rPr>
              <a:t> LAG</a:t>
            </a:r>
            <a:endParaRPr lang="it-IT" b="1" dirty="0">
              <a:solidFill>
                <a:srgbClr val="00B050"/>
              </a:solidFill>
            </a:endParaRPr>
          </a:p>
        </p:txBody>
      </p:sp>
      <p:sp>
        <p:nvSpPr>
          <p:cNvPr id="3" name="Segnaposto contenuto 2"/>
          <p:cNvSpPr>
            <a:spLocks noGrp="1"/>
          </p:cNvSpPr>
          <p:nvPr>
            <p:ph idx="1"/>
          </p:nvPr>
        </p:nvSpPr>
        <p:spPr>
          <a:xfrm>
            <a:off x="251520" y="1412776"/>
            <a:ext cx="8712968" cy="5112568"/>
          </a:xfrm>
        </p:spPr>
        <p:txBody>
          <a:bodyPr>
            <a:normAutofit fontScale="85000" lnSpcReduction="10000"/>
          </a:bodyPr>
          <a:lstStyle/>
          <a:p>
            <a:pPr marL="0" indent="0">
              <a:buNone/>
            </a:pPr>
            <a:r>
              <a:rPr lang="en-US" dirty="0" smtClean="0"/>
              <a:t>From </a:t>
            </a:r>
            <a:r>
              <a:rPr lang="en-US" dirty="0"/>
              <a:t>2006 to 2010, </a:t>
            </a:r>
            <a:r>
              <a:rPr lang="en-US" b="1" dirty="0">
                <a:solidFill>
                  <a:srgbClr val="FF0000"/>
                </a:solidFill>
              </a:rPr>
              <a:t>650,802</a:t>
            </a:r>
            <a:r>
              <a:rPr lang="en-US" dirty="0"/>
              <a:t> </a:t>
            </a:r>
            <a:r>
              <a:rPr lang="en-US" dirty="0">
                <a:solidFill>
                  <a:srgbClr val="FF0000"/>
                </a:solidFill>
              </a:rPr>
              <a:t>children </a:t>
            </a:r>
            <a:r>
              <a:rPr lang="en-US" dirty="0" smtClean="0">
                <a:solidFill>
                  <a:srgbClr val="FF0000"/>
                </a:solidFill>
              </a:rPr>
              <a:t>was born </a:t>
            </a:r>
            <a:r>
              <a:rPr lang="en-US" dirty="0">
                <a:solidFill>
                  <a:srgbClr val="FF0000"/>
                </a:solidFill>
              </a:rPr>
              <a:t>in Italy </a:t>
            </a:r>
            <a:r>
              <a:rPr lang="en-US" dirty="0" smtClean="0">
                <a:solidFill>
                  <a:srgbClr val="FF0000"/>
                </a:solidFill>
              </a:rPr>
              <a:t>by </a:t>
            </a:r>
            <a:r>
              <a:rPr lang="en-US" dirty="0">
                <a:solidFill>
                  <a:srgbClr val="FF0000"/>
                </a:solidFill>
              </a:rPr>
              <a:t>foreign family </a:t>
            </a:r>
            <a:r>
              <a:rPr lang="en-US" dirty="0" smtClean="0">
                <a:solidFill>
                  <a:srgbClr val="FF0000"/>
                </a:solidFill>
              </a:rPr>
              <a:t>origins</a:t>
            </a:r>
            <a:r>
              <a:rPr lang="en-US" dirty="0" smtClean="0"/>
              <a:t>. </a:t>
            </a:r>
          </a:p>
          <a:p>
            <a:pPr marL="0" indent="0">
              <a:buNone/>
            </a:pPr>
            <a:endParaRPr lang="en-US" dirty="0" smtClean="0"/>
          </a:p>
          <a:p>
            <a:pPr marL="0" indent="0">
              <a:buNone/>
            </a:pPr>
            <a:r>
              <a:rPr lang="it-IT" dirty="0" err="1" smtClean="0"/>
              <a:t>Half</a:t>
            </a:r>
            <a:r>
              <a:rPr lang="it-IT" dirty="0" smtClean="0"/>
              <a:t> of </a:t>
            </a:r>
            <a:r>
              <a:rPr lang="it-IT" dirty="0" err="1" smtClean="0"/>
              <a:t>these</a:t>
            </a:r>
            <a:r>
              <a:rPr lang="it-IT" dirty="0" smtClean="0"/>
              <a:t> are </a:t>
            </a:r>
            <a:r>
              <a:rPr lang="it-IT" dirty="0" err="1" smtClean="0"/>
              <a:t>girls</a:t>
            </a:r>
            <a:r>
              <a:rPr lang="it-IT" dirty="0" smtClean="0"/>
              <a:t>.</a:t>
            </a:r>
          </a:p>
          <a:p>
            <a:pPr marL="0" indent="0">
              <a:buNone/>
            </a:pPr>
            <a:endParaRPr lang="it-IT" dirty="0"/>
          </a:p>
          <a:p>
            <a:pPr marL="0" indent="0">
              <a:buNone/>
            </a:pPr>
            <a:r>
              <a:rPr lang="it-IT" dirty="0" err="1" smtClean="0"/>
              <a:t>According</a:t>
            </a:r>
            <a:r>
              <a:rPr lang="it-IT" dirty="0" smtClean="0"/>
              <a:t> to the </a:t>
            </a:r>
            <a:r>
              <a:rPr lang="it-IT" dirty="0" err="1" smtClean="0"/>
              <a:t>italian</a:t>
            </a:r>
            <a:r>
              <a:rPr lang="it-IT" dirty="0" smtClean="0"/>
              <a:t> law of </a:t>
            </a:r>
            <a:r>
              <a:rPr lang="it-IT" dirty="0" err="1" smtClean="0"/>
              <a:t>citizenship</a:t>
            </a:r>
            <a:r>
              <a:rPr lang="it-IT" dirty="0" smtClean="0"/>
              <a:t>, </a:t>
            </a:r>
            <a:r>
              <a:rPr lang="it-IT" dirty="0" err="1" smtClean="0"/>
              <a:t>very</a:t>
            </a:r>
            <a:r>
              <a:rPr lang="it-IT" dirty="0"/>
              <a:t> </a:t>
            </a:r>
            <a:r>
              <a:rPr lang="it-IT" dirty="0" err="1"/>
              <a:t>restrictive</a:t>
            </a:r>
            <a:r>
              <a:rPr lang="it-IT" dirty="0"/>
              <a:t> and </a:t>
            </a:r>
            <a:r>
              <a:rPr lang="it-IT" dirty="0" err="1" smtClean="0"/>
              <a:t>reactionary</a:t>
            </a:r>
            <a:r>
              <a:rPr lang="it-IT" dirty="0" smtClean="0"/>
              <a:t>, </a:t>
            </a:r>
            <a:r>
              <a:rPr lang="it-IT" dirty="0" err="1" smtClean="0"/>
              <a:t>these</a:t>
            </a:r>
            <a:r>
              <a:rPr lang="it-IT" dirty="0" smtClean="0"/>
              <a:t> </a:t>
            </a:r>
            <a:r>
              <a:rPr lang="it-IT" dirty="0" err="1" smtClean="0"/>
              <a:t>girls</a:t>
            </a:r>
            <a:r>
              <a:rPr lang="it-IT" dirty="0" smtClean="0"/>
              <a:t> </a:t>
            </a:r>
            <a:r>
              <a:rPr lang="it-IT" dirty="0" err="1" smtClean="0"/>
              <a:t>can’t</a:t>
            </a:r>
            <a:r>
              <a:rPr lang="it-IT" dirty="0" smtClean="0"/>
              <a:t> vote and be </a:t>
            </a:r>
            <a:r>
              <a:rPr lang="it-IT" dirty="0" err="1" smtClean="0"/>
              <a:t>voted</a:t>
            </a:r>
            <a:r>
              <a:rPr lang="it-IT" dirty="0" smtClean="0"/>
              <a:t>.</a:t>
            </a:r>
          </a:p>
          <a:p>
            <a:pPr marL="0" indent="0">
              <a:buNone/>
            </a:pPr>
            <a:endParaRPr lang="it-IT" dirty="0" smtClean="0"/>
          </a:p>
          <a:p>
            <a:pPr marL="0" indent="0">
              <a:buNone/>
            </a:pPr>
            <a:r>
              <a:rPr lang="it-IT" dirty="0" err="1" smtClean="0"/>
              <a:t>Most</a:t>
            </a:r>
            <a:r>
              <a:rPr lang="it-IT" dirty="0" smtClean="0"/>
              <a:t> of </a:t>
            </a:r>
            <a:r>
              <a:rPr lang="it-IT" dirty="0" err="1" smtClean="0"/>
              <a:t>them</a:t>
            </a:r>
            <a:r>
              <a:rPr lang="it-IT" dirty="0" smtClean="0"/>
              <a:t> are</a:t>
            </a:r>
            <a:r>
              <a:rPr lang="it-IT" dirty="0" smtClean="0"/>
              <a:t> </a:t>
            </a:r>
            <a:r>
              <a:rPr lang="it-IT" dirty="0" err="1" smtClean="0"/>
              <a:t>not</a:t>
            </a:r>
            <a:r>
              <a:rPr lang="it-IT" dirty="0" smtClean="0"/>
              <a:t> </a:t>
            </a:r>
            <a:r>
              <a:rPr lang="it-IT" dirty="0" err="1" smtClean="0"/>
              <a:t>considered</a:t>
            </a:r>
            <a:r>
              <a:rPr lang="it-IT" dirty="0" smtClean="0"/>
              <a:t> </a:t>
            </a:r>
            <a:r>
              <a:rPr lang="it-IT" dirty="0" err="1" smtClean="0"/>
              <a:t>like</a:t>
            </a:r>
            <a:r>
              <a:rPr lang="it-IT" dirty="0" smtClean="0"/>
              <a:t> «</a:t>
            </a:r>
            <a:r>
              <a:rPr lang="it-IT" dirty="0" err="1" smtClean="0"/>
              <a:t>italian</a:t>
            </a:r>
            <a:r>
              <a:rPr lang="it-IT" dirty="0" smtClean="0"/>
              <a:t> </a:t>
            </a:r>
            <a:r>
              <a:rPr lang="it-IT" dirty="0" err="1" smtClean="0"/>
              <a:t>citizens</a:t>
            </a:r>
            <a:r>
              <a:rPr lang="it-IT" dirty="0" smtClean="0"/>
              <a:t>».</a:t>
            </a:r>
          </a:p>
          <a:p>
            <a:pPr marL="0" indent="0">
              <a:buNone/>
            </a:pPr>
            <a:r>
              <a:rPr lang="it-IT" dirty="0" smtClean="0"/>
              <a:t> </a:t>
            </a:r>
          </a:p>
          <a:p>
            <a:pPr marL="0" indent="0">
              <a:buNone/>
            </a:pPr>
            <a:r>
              <a:rPr lang="it-IT" dirty="0" err="1" smtClean="0"/>
              <a:t>They</a:t>
            </a:r>
            <a:r>
              <a:rPr lang="it-IT" dirty="0" smtClean="0"/>
              <a:t> </a:t>
            </a:r>
            <a:r>
              <a:rPr lang="it-IT" dirty="0" err="1" smtClean="0"/>
              <a:t>cannot</a:t>
            </a:r>
            <a:r>
              <a:rPr lang="it-IT" dirty="0"/>
              <a:t> </a:t>
            </a:r>
            <a:r>
              <a:rPr lang="it-IT" dirty="0" smtClean="0"/>
              <a:t>take part</a:t>
            </a:r>
            <a:r>
              <a:rPr lang="it-IT" dirty="0" smtClean="0"/>
              <a:t> </a:t>
            </a:r>
            <a:r>
              <a:rPr lang="it-IT" dirty="0" smtClean="0"/>
              <a:t>of </a:t>
            </a:r>
            <a:r>
              <a:rPr lang="it-IT" dirty="0" err="1" smtClean="0"/>
              <a:t>political</a:t>
            </a:r>
            <a:r>
              <a:rPr lang="it-IT" dirty="0" smtClean="0"/>
              <a:t> life.</a:t>
            </a:r>
            <a:endParaRPr lang="en-US" dirty="0"/>
          </a:p>
        </p:txBody>
      </p:sp>
      <p:sp>
        <p:nvSpPr>
          <p:cNvPr id="6" name="Segnaposto data 5"/>
          <p:cNvSpPr>
            <a:spLocks noGrp="1"/>
          </p:cNvSpPr>
          <p:nvPr>
            <p:ph type="dt" sz="half" idx="10"/>
          </p:nvPr>
        </p:nvSpPr>
        <p:spPr/>
        <p:txBody>
          <a:bodyPr/>
          <a:lstStyle/>
          <a:p>
            <a:fld id="{C7EF15A9-13EC-4404-8E26-403A8552D3A5}" type="datetime1">
              <a:rPr lang="it-IT" smtClean="0">
                <a:solidFill>
                  <a:prstClr val="black">
                    <a:tint val="75000"/>
                  </a:prstClr>
                </a:solidFill>
              </a:rPr>
              <a:pPr/>
              <a:t>04/06/2014</a:t>
            </a:fld>
            <a:endParaRPr lang="it-IT">
              <a:solidFill>
                <a:prstClr val="black">
                  <a:tint val="75000"/>
                </a:prstClr>
              </a:solidFill>
            </a:endParaRPr>
          </a:p>
        </p:txBody>
      </p:sp>
      <p:sp>
        <p:nvSpPr>
          <p:cNvPr id="7" name="Segnaposto piè di pagina 6"/>
          <p:cNvSpPr>
            <a:spLocks noGrp="1"/>
          </p:cNvSpPr>
          <p:nvPr>
            <p:ph type="ftr" sz="quarter" idx="11"/>
          </p:nvPr>
        </p:nvSpPr>
        <p:spPr/>
        <p:txBody>
          <a:bodyPr/>
          <a:lstStyle/>
          <a:p>
            <a:endParaRPr lang="it-IT">
              <a:solidFill>
                <a:prstClr val="black">
                  <a:tint val="75000"/>
                </a:prstClr>
              </a:solidFill>
            </a:endParaRPr>
          </a:p>
        </p:txBody>
      </p:sp>
      <p:sp>
        <p:nvSpPr>
          <p:cNvPr id="8" name="Segnaposto numero diapositiva 7"/>
          <p:cNvSpPr>
            <a:spLocks noGrp="1"/>
          </p:cNvSpPr>
          <p:nvPr>
            <p:ph type="sldNum" sz="quarter" idx="12"/>
          </p:nvPr>
        </p:nvSpPr>
        <p:spPr/>
        <p:txBody>
          <a:bodyPr/>
          <a:lstStyle/>
          <a:p>
            <a:fld id="{E7A41E1B-4F70-4964-A407-84C68BE8251C}" type="slidenum">
              <a:rPr lang="it-IT" smtClean="0">
                <a:solidFill>
                  <a:prstClr val="black">
                    <a:tint val="75000"/>
                  </a:prstClr>
                </a:solidFill>
              </a:rPr>
              <a:pPr/>
              <a:t>9</a:t>
            </a:fld>
            <a:endParaRPr lang="it-IT">
              <a:solidFill>
                <a:prstClr val="black">
                  <a:tint val="75000"/>
                </a:prstClr>
              </a:solidFill>
            </a:endParaRPr>
          </a:p>
        </p:txBody>
      </p:sp>
    </p:spTree>
    <p:extLst>
      <p:ext uri="{BB962C8B-B14F-4D97-AF65-F5344CB8AC3E}">
        <p14:creationId xmlns:p14="http://schemas.microsoft.com/office/powerpoint/2010/main" val="41470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485</TotalTime>
  <Words>951</Words>
  <Application>Microsoft Office PowerPoint</Application>
  <PresentationFormat>Presentazione su schermo (4:3)</PresentationFormat>
  <Paragraphs>160</Paragraphs>
  <Slides>21</Slides>
  <Notes>1</Notes>
  <HiddenSlides>0</HiddenSlides>
  <MMClips>0</MMClips>
  <ScaleCrop>false</ScaleCrop>
  <HeadingPairs>
    <vt:vector size="4" baseType="variant">
      <vt:variant>
        <vt:lpstr>Tema</vt:lpstr>
      </vt:variant>
      <vt:variant>
        <vt:i4>4</vt:i4>
      </vt:variant>
      <vt:variant>
        <vt:lpstr>Titoli diapositive</vt:lpstr>
      </vt:variant>
      <vt:variant>
        <vt:i4>21</vt:i4>
      </vt:variant>
    </vt:vector>
  </HeadingPairs>
  <TitlesOfParts>
    <vt:vector size="25" baseType="lpstr">
      <vt:lpstr>Tema di Office</vt:lpstr>
      <vt:lpstr>1_Tema di Office</vt:lpstr>
      <vt:lpstr>2_Tema di Office</vt:lpstr>
      <vt:lpstr>3_Tema di Office</vt:lpstr>
      <vt:lpstr>Second to whom?  Second generation of young women between citizenship and politics </vt:lpstr>
      <vt:lpstr>Outcomes of EP election in Italy</vt:lpstr>
      <vt:lpstr>Presentazione standard di PowerPoint</vt:lpstr>
      <vt:lpstr>What about SEL?</vt:lpstr>
      <vt:lpstr>Presentazione standard di PowerPoint</vt:lpstr>
      <vt:lpstr>What has changed since 2009 EP in term of gender equality, for Italy?</vt:lpstr>
      <vt:lpstr>2013- More women in italian politics!</vt:lpstr>
      <vt:lpstr>Cecile Kyenge Minister of International Cooperation and Integration</vt:lpstr>
      <vt:lpstr>The question for italian LAG</vt:lpstr>
      <vt:lpstr>Activities of italian LAG</vt:lpstr>
      <vt:lpstr>Women support women. Why?</vt:lpstr>
      <vt:lpstr>Presentazione standard di PowerPoint</vt:lpstr>
      <vt:lpstr>Issues discussed </vt:lpstr>
      <vt:lpstr>Video-documentary 1. The Protagonists</vt:lpstr>
      <vt:lpstr>Presentazione standard di PowerPoint</vt:lpstr>
      <vt:lpstr>Presentazione standard di PowerPoint</vt:lpstr>
      <vt:lpstr>Audio-interviews </vt:lpstr>
      <vt:lpstr>Official website</vt:lpstr>
      <vt:lpstr>Workshop in schools</vt:lpstr>
      <vt:lpstr>The importance of these Workshops</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to whom?  Second generation of young women between citizenship and politics</dc:title>
  <dc:creator>Giorgia Bordoni</dc:creator>
  <cp:lastModifiedBy>Asus</cp:lastModifiedBy>
  <cp:revision>132</cp:revision>
  <dcterms:created xsi:type="dcterms:W3CDTF">2014-05-31T15:08:38Z</dcterms:created>
  <dcterms:modified xsi:type="dcterms:W3CDTF">2014-06-04T05:56:01Z</dcterms:modified>
</cp:coreProperties>
</file>