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5" r:id="rId5"/>
    <p:sldId id="259" r:id="rId6"/>
    <p:sldId id="261" r:id="rId7"/>
    <p:sldId id="263" r:id="rId8"/>
    <p:sldId id="264" r:id="rId9"/>
    <p:sldId id="266"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67" autoAdjust="0"/>
  </p:normalViewPr>
  <p:slideViewPr>
    <p:cSldViewPr>
      <p:cViewPr varScale="1">
        <p:scale>
          <a:sx n="75" d="100"/>
          <a:sy n="75" d="100"/>
        </p:scale>
        <p:origin x="-10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GB"/>
  <c:chart>
    <c:plotArea>
      <c:layout/>
      <c:lineChart>
        <c:grouping val="standard"/>
        <c:ser>
          <c:idx val="0"/>
          <c:order val="0"/>
          <c:tx>
            <c:strRef>
              <c:f>Sheet1!$B$1</c:f>
              <c:strCache>
                <c:ptCount val="1"/>
                <c:pt idx="0">
                  <c:v>HOBtPCT</c:v>
                </c:pt>
              </c:strCache>
            </c:strRef>
          </c:tx>
          <c:marker>
            <c:symbol val="none"/>
          </c:marker>
          <c:cat>
            <c:numRef>
              <c:f>Sheet1!$A$2:$A$9</c:f>
              <c:numCache>
                <c:formatCode>General</c:formatCode>
                <c:ptCount val="8"/>
                <c:pt idx="0">
                  <c:v>2002</c:v>
                </c:pt>
                <c:pt idx="1">
                  <c:v>2003</c:v>
                </c:pt>
                <c:pt idx="2">
                  <c:v>2004</c:v>
                </c:pt>
                <c:pt idx="3">
                  <c:v>2005</c:v>
                </c:pt>
                <c:pt idx="4">
                  <c:v>2006</c:v>
                </c:pt>
                <c:pt idx="5">
                  <c:v>2007</c:v>
                </c:pt>
                <c:pt idx="6">
                  <c:v>2008</c:v>
                </c:pt>
                <c:pt idx="7">
                  <c:v>2009</c:v>
                </c:pt>
              </c:numCache>
            </c:numRef>
          </c:cat>
          <c:val>
            <c:numRef>
              <c:f>Sheet1!$B$2:$B$9</c:f>
              <c:numCache>
                <c:formatCode>General</c:formatCode>
                <c:ptCount val="8"/>
                <c:pt idx="0">
                  <c:v>13</c:v>
                </c:pt>
                <c:pt idx="1">
                  <c:v>13</c:v>
                </c:pt>
                <c:pt idx="2">
                  <c:v>11</c:v>
                </c:pt>
                <c:pt idx="3">
                  <c:v>9</c:v>
                </c:pt>
                <c:pt idx="4">
                  <c:v>10</c:v>
                </c:pt>
                <c:pt idx="5">
                  <c:v>9.1</c:v>
                </c:pt>
                <c:pt idx="6">
                  <c:v>7.7</c:v>
                </c:pt>
                <c:pt idx="7">
                  <c:v>7.7</c:v>
                </c:pt>
              </c:numCache>
            </c:numRef>
          </c:val>
        </c:ser>
        <c:ser>
          <c:idx val="1"/>
          <c:order val="1"/>
          <c:tx>
            <c:strRef>
              <c:f>Sheet1!$C$1</c:f>
              <c:strCache>
                <c:ptCount val="1"/>
                <c:pt idx="0">
                  <c:v>England &amp;Wales</c:v>
                </c:pt>
              </c:strCache>
            </c:strRef>
          </c:tx>
          <c:marker>
            <c:symbol val="none"/>
          </c:marker>
          <c:cat>
            <c:numRef>
              <c:f>Sheet1!$A$2:$A$9</c:f>
              <c:numCache>
                <c:formatCode>General</c:formatCode>
                <c:ptCount val="8"/>
                <c:pt idx="0">
                  <c:v>2002</c:v>
                </c:pt>
                <c:pt idx="1">
                  <c:v>2003</c:v>
                </c:pt>
                <c:pt idx="2">
                  <c:v>2004</c:v>
                </c:pt>
                <c:pt idx="3">
                  <c:v>2005</c:v>
                </c:pt>
                <c:pt idx="4">
                  <c:v>2006</c:v>
                </c:pt>
                <c:pt idx="5">
                  <c:v>2007</c:v>
                </c:pt>
                <c:pt idx="6">
                  <c:v>2008</c:v>
                </c:pt>
                <c:pt idx="7">
                  <c:v>2009</c:v>
                </c:pt>
              </c:numCache>
            </c:numRef>
          </c:cat>
          <c:val>
            <c:numRef>
              <c:f>Sheet1!$C$2:$C$9</c:f>
              <c:numCache>
                <c:formatCode>General</c:formatCode>
                <c:ptCount val="8"/>
                <c:pt idx="0">
                  <c:v>5</c:v>
                </c:pt>
                <c:pt idx="1">
                  <c:v>5</c:v>
                </c:pt>
                <c:pt idx="2">
                  <c:v>5</c:v>
                </c:pt>
                <c:pt idx="3">
                  <c:v>5</c:v>
                </c:pt>
                <c:pt idx="4">
                  <c:v>5</c:v>
                </c:pt>
                <c:pt idx="5">
                  <c:v>5</c:v>
                </c:pt>
                <c:pt idx="6">
                  <c:v>5</c:v>
                </c:pt>
                <c:pt idx="7">
                  <c:v>5</c:v>
                </c:pt>
              </c:numCache>
            </c:numRef>
          </c:val>
        </c:ser>
        <c:ser>
          <c:idx val="2"/>
          <c:order val="2"/>
          <c:tx>
            <c:strRef>
              <c:f>Sheet1!$D$1</c:f>
              <c:strCache>
                <c:ptCount val="1"/>
                <c:pt idx="0">
                  <c:v>Column1</c:v>
                </c:pt>
              </c:strCache>
            </c:strRef>
          </c:tx>
          <c:marker>
            <c:symbol val="none"/>
          </c:marker>
          <c:cat>
            <c:numRef>
              <c:f>Sheet1!$A$2:$A$9</c:f>
              <c:numCache>
                <c:formatCode>General</c:formatCode>
                <c:ptCount val="8"/>
                <c:pt idx="0">
                  <c:v>2002</c:v>
                </c:pt>
                <c:pt idx="1">
                  <c:v>2003</c:v>
                </c:pt>
                <c:pt idx="2">
                  <c:v>2004</c:v>
                </c:pt>
                <c:pt idx="3">
                  <c:v>2005</c:v>
                </c:pt>
                <c:pt idx="4">
                  <c:v>2006</c:v>
                </c:pt>
                <c:pt idx="5">
                  <c:v>2007</c:v>
                </c:pt>
                <c:pt idx="6">
                  <c:v>2008</c:v>
                </c:pt>
                <c:pt idx="7">
                  <c:v>2009</c:v>
                </c:pt>
              </c:numCache>
            </c:numRef>
          </c:cat>
          <c:val>
            <c:numRef>
              <c:f>Sheet1!$D$2:$D$9</c:f>
            </c:numRef>
          </c:val>
        </c:ser>
        <c:marker val="1"/>
        <c:axId val="78542720"/>
        <c:axId val="78544256"/>
      </c:lineChart>
      <c:catAx>
        <c:axId val="78542720"/>
        <c:scaling>
          <c:orientation val="minMax"/>
        </c:scaling>
        <c:axPos val="b"/>
        <c:numFmt formatCode="General" sourceLinked="1"/>
        <c:tickLblPos val="nextTo"/>
        <c:crossAx val="78544256"/>
        <c:crosses val="autoZero"/>
        <c:auto val="1"/>
        <c:lblAlgn val="ctr"/>
        <c:lblOffset val="100"/>
      </c:catAx>
      <c:valAx>
        <c:axId val="78544256"/>
        <c:scaling>
          <c:orientation val="minMax"/>
        </c:scaling>
        <c:axPos val="l"/>
        <c:majorGridlines/>
        <c:numFmt formatCode="General" sourceLinked="1"/>
        <c:tickLblPos val="nextTo"/>
        <c:crossAx val="78542720"/>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9597D9-617F-4B2D-BAA6-041A2C330033}" type="datetimeFigureOut">
              <a:rPr lang="en-US" smtClean="0"/>
              <a:pPr/>
              <a:t>11/10/2010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2D942-867F-41A3-A9FB-E28068A21FD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ED538-9BC3-4B0F-8DF2-984A00697B06}" type="datetimeFigureOut">
              <a:rPr lang="en-US" smtClean="0"/>
              <a:pPr/>
              <a:t>11/10/2010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75FE6E-C6F3-482C-AC80-61093F55B4A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ED538-9BC3-4B0F-8DF2-984A00697B06}" type="datetimeFigureOut">
              <a:rPr lang="en-US" smtClean="0"/>
              <a:pPr/>
              <a:t>11/10/2010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5FE6E-C6F3-482C-AC80-61093F55B4A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SIAN LADIES WITH BABY.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4514872" y="0"/>
            <a:ext cx="4629128" cy="1684315"/>
          </a:xfrm>
        </p:spPr>
        <p:txBody>
          <a:bodyPr>
            <a:normAutofit fontScale="90000"/>
          </a:bodyPr>
          <a:lstStyle/>
          <a:p>
            <a:r>
              <a:rPr lang="en-GB" b="1" dirty="0" smtClean="0">
                <a:solidFill>
                  <a:schemeClr val="bg1"/>
                </a:solidFill>
              </a:rPr>
              <a:t>Pre &amp; Post Maternity Services for Migrant Women</a:t>
            </a:r>
            <a:endParaRPr lang="en-GB" b="1" dirty="0">
              <a:solidFill>
                <a:schemeClr val="bg1"/>
              </a:solidFill>
            </a:endParaRPr>
          </a:p>
        </p:txBody>
      </p:sp>
      <p:sp>
        <p:nvSpPr>
          <p:cNvPr id="3" name="Subtitle 2"/>
          <p:cNvSpPr>
            <a:spLocks noGrp="1"/>
          </p:cNvSpPr>
          <p:nvPr>
            <p:ph type="subTitle" idx="1"/>
          </p:nvPr>
        </p:nvSpPr>
        <p:spPr>
          <a:xfrm>
            <a:off x="0" y="5214950"/>
            <a:ext cx="5786446" cy="1395410"/>
          </a:xfrm>
        </p:spPr>
        <p:txBody>
          <a:bodyPr>
            <a:normAutofit fontScale="85000" lnSpcReduction="10000"/>
          </a:bodyPr>
          <a:lstStyle/>
          <a:p>
            <a:r>
              <a:rPr lang="en-US" b="1" dirty="0">
                <a:solidFill>
                  <a:schemeClr val="bg1"/>
                </a:solidFill>
              </a:rPr>
              <a:t>P</a:t>
            </a:r>
            <a:r>
              <a:rPr lang="en-US" b="1" dirty="0" smtClean="0">
                <a:solidFill>
                  <a:schemeClr val="bg1"/>
                </a:solidFill>
              </a:rPr>
              <a:t>resentation by Monica Tolofari</a:t>
            </a:r>
          </a:p>
          <a:p>
            <a:r>
              <a:rPr lang="en-US" b="1" dirty="0" smtClean="0">
                <a:solidFill>
                  <a:schemeClr val="bg1"/>
                </a:solidFill>
              </a:rPr>
              <a:t>Consultant Midwife in Public Health</a:t>
            </a:r>
          </a:p>
          <a:p>
            <a:r>
              <a:rPr lang="en-US" b="1" dirty="0" smtClean="0">
                <a:solidFill>
                  <a:schemeClr val="bg1"/>
                </a:solidFill>
              </a:rPr>
              <a:t>11th  November 2010</a:t>
            </a:r>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 for listening</a:t>
            </a:r>
            <a:endParaRPr lang="en-GB" dirty="0"/>
          </a:p>
        </p:txBody>
      </p:sp>
      <p:pic>
        <p:nvPicPr>
          <p:cNvPr id="4" name="Content Placeholder 3" descr="COUPLE.jpg"/>
          <p:cNvPicPr>
            <a:picLocks noGrp="1" noChangeAspect="1"/>
          </p:cNvPicPr>
          <p:nvPr>
            <p:ph idx="1"/>
          </p:nvPr>
        </p:nvPicPr>
        <p:blipFill>
          <a:blip r:embed="rId2"/>
          <a:stretch>
            <a:fillRect/>
          </a:stretch>
        </p:blipFill>
        <p:spPr>
          <a:xfrm>
            <a:off x="1567057" y="1600200"/>
            <a:ext cx="6009885" cy="4525963"/>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SIAN LADIES WITH BABY.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2571736" y="0"/>
            <a:ext cx="3571868" cy="857257"/>
          </a:xfrm>
        </p:spPr>
        <p:txBody>
          <a:bodyPr/>
          <a:lstStyle/>
          <a:p>
            <a:r>
              <a:rPr lang="en-GB" u="sng" dirty="0" smtClean="0"/>
              <a:t>Background</a:t>
            </a:r>
            <a:endParaRPr lang="en-GB" u="sng" dirty="0"/>
          </a:p>
        </p:txBody>
      </p:sp>
      <p:sp>
        <p:nvSpPr>
          <p:cNvPr id="3" name="Subtitle 2"/>
          <p:cNvSpPr>
            <a:spLocks noGrp="1"/>
          </p:cNvSpPr>
          <p:nvPr>
            <p:ph type="subTitle" idx="1"/>
          </p:nvPr>
        </p:nvSpPr>
        <p:spPr>
          <a:xfrm>
            <a:off x="0" y="4286256"/>
            <a:ext cx="9144000" cy="2757510"/>
          </a:xfrm>
        </p:spPr>
        <p:txBody>
          <a:bodyPr>
            <a:normAutofit/>
          </a:bodyPr>
          <a:lstStyle/>
          <a:p>
            <a:r>
              <a:rPr lang="en-GB" dirty="0" smtClean="0">
                <a:solidFill>
                  <a:schemeClr val="bg1"/>
                </a:solidFill>
              </a:rPr>
              <a:t>Health of our residents in Birmingham has improved </a:t>
            </a:r>
          </a:p>
          <a:p>
            <a:r>
              <a:rPr lang="en-GB" dirty="0" smtClean="0">
                <a:solidFill>
                  <a:schemeClr val="bg1"/>
                </a:solidFill>
              </a:rPr>
              <a:t>Fewer babies die now compared to five years ago</a:t>
            </a:r>
          </a:p>
          <a:p>
            <a:r>
              <a:rPr lang="en-GB" dirty="0" smtClean="0">
                <a:solidFill>
                  <a:schemeClr val="bg1"/>
                </a:solidFill>
              </a:rPr>
              <a:t>However our population still has poor health compared to other parts of Birmingham and UK</a:t>
            </a:r>
          </a:p>
          <a:p>
            <a:endParaRPr lang="en-GB" dirty="0" smtClean="0"/>
          </a:p>
          <a:p>
            <a:endParaRPr lang="en-GB" dirty="0"/>
          </a:p>
        </p:txBody>
      </p:sp>
      <p:sp>
        <p:nvSpPr>
          <p:cNvPr id="7" name="TextBox 6"/>
          <p:cNvSpPr txBox="1"/>
          <p:nvPr/>
        </p:nvSpPr>
        <p:spPr>
          <a:xfrm>
            <a:off x="5857884" y="571480"/>
            <a:ext cx="3286116" cy="3416320"/>
          </a:xfrm>
          <a:prstGeom prst="rect">
            <a:avLst/>
          </a:prstGeom>
          <a:noFill/>
        </p:spPr>
        <p:txBody>
          <a:bodyPr wrap="square" rtlCol="0">
            <a:spAutoFit/>
          </a:bodyPr>
          <a:lstStyle/>
          <a:p>
            <a:pPr>
              <a:buFont typeface="Arial" pitchFamily="34" charset="0"/>
              <a:buChar char="•"/>
            </a:pPr>
            <a:r>
              <a:rPr lang="en-GB" dirty="0" smtClean="0"/>
              <a:t> </a:t>
            </a:r>
            <a:r>
              <a:rPr lang="en-GB" b="1" dirty="0" smtClean="0"/>
              <a:t>Population – Diverse </a:t>
            </a:r>
            <a:r>
              <a:rPr lang="en-GB" b="1" dirty="0" smtClean="0"/>
              <a:t>&amp; mobile 70</a:t>
            </a:r>
            <a:r>
              <a:rPr lang="en-GB" b="1" dirty="0" smtClean="0"/>
              <a:t>% BME</a:t>
            </a:r>
          </a:p>
          <a:p>
            <a:pPr>
              <a:buFont typeface="Arial" pitchFamily="34" charset="0"/>
              <a:buChar char="•"/>
            </a:pPr>
            <a:r>
              <a:rPr lang="en-GB" b="1" dirty="0" smtClean="0"/>
              <a:t> 80% of households are Asian families, living in semi-detached houses, private rented terraced accommodation and social housing.</a:t>
            </a:r>
          </a:p>
          <a:p>
            <a:pPr>
              <a:buFont typeface="Arial" pitchFamily="34" charset="0"/>
              <a:buChar char="•"/>
            </a:pPr>
            <a:r>
              <a:rPr lang="en-GB" b="1" dirty="0"/>
              <a:t> </a:t>
            </a:r>
            <a:r>
              <a:rPr lang="en-GB" b="1" dirty="0" smtClean="0"/>
              <a:t>2/3rds of residents live in </a:t>
            </a:r>
            <a:r>
              <a:rPr lang="en-GB" b="1" dirty="0" smtClean="0">
                <a:solidFill>
                  <a:schemeClr val="bg1"/>
                </a:solidFill>
              </a:rPr>
              <a:t>the</a:t>
            </a:r>
            <a:r>
              <a:rPr lang="en-GB" b="1" dirty="0" smtClean="0"/>
              <a:t> most deprived neighbourhoods (worst 20%) in the UK </a:t>
            </a:r>
          </a:p>
          <a:p>
            <a:pPr>
              <a:buFont typeface="Arial" pitchFamily="34" charset="0"/>
              <a:buChar char="•"/>
            </a:pPr>
            <a:r>
              <a:rPr lang="en-GB" b="1" dirty="0" smtClean="0"/>
              <a:t>Access to green space poor. 6% of land is green space</a:t>
            </a:r>
            <a:endParaRPr lang="en-GB"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SIAN LADIES WITH BABY.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0" y="2857496"/>
            <a:ext cx="9144000" cy="1857388"/>
          </a:xfrm>
        </p:spPr>
        <p:txBody>
          <a:bodyPr>
            <a:normAutofit fontScale="90000"/>
          </a:bodyPr>
          <a:lstStyle/>
          <a:p>
            <a:pPr algn="l"/>
            <a:r>
              <a:rPr lang="en-GB" dirty="0" smtClean="0">
                <a:solidFill>
                  <a:schemeClr val="bg1"/>
                </a:solidFill>
              </a:rPr>
              <a:t>32% of our population (87,900) are children and young people (under 19 years) </a:t>
            </a:r>
            <a:r>
              <a:rPr lang="en-GB" dirty="0">
                <a:solidFill>
                  <a:schemeClr val="bg1"/>
                </a:solidFill>
              </a:rPr>
              <a:t>E</a:t>
            </a:r>
            <a:r>
              <a:rPr lang="en-GB" dirty="0" smtClean="0">
                <a:solidFill>
                  <a:schemeClr val="bg1"/>
                </a:solidFill>
              </a:rPr>
              <a:t>xpected to increase in the next 5 years to 22,000</a:t>
            </a:r>
            <a:endParaRPr lang="en-GB" dirty="0">
              <a:solidFill>
                <a:schemeClr val="bg1"/>
              </a:solidFill>
            </a:endParaRPr>
          </a:p>
        </p:txBody>
      </p:sp>
      <p:sp>
        <p:nvSpPr>
          <p:cNvPr id="3" name="Subtitle 2"/>
          <p:cNvSpPr>
            <a:spLocks noGrp="1"/>
          </p:cNvSpPr>
          <p:nvPr>
            <p:ph type="subTitle" idx="1"/>
          </p:nvPr>
        </p:nvSpPr>
        <p:spPr>
          <a:xfrm>
            <a:off x="2743200" y="5105400"/>
            <a:ext cx="6400800" cy="1752600"/>
          </a:xfrm>
        </p:spPr>
        <p:txBody>
          <a:bodyPr>
            <a:normAutofit fontScale="92500" lnSpcReduction="10000"/>
          </a:bodyPr>
          <a:lstStyle/>
          <a:p>
            <a:r>
              <a:rPr lang="en-GB" b="1" dirty="0" smtClean="0">
                <a:solidFill>
                  <a:schemeClr val="tx1"/>
                </a:solidFill>
              </a:rPr>
              <a:t>People have migrated from all over the world and settled in Birmingham with </a:t>
            </a:r>
            <a:r>
              <a:rPr lang="en-GB" b="1" dirty="0" smtClean="0">
                <a:solidFill>
                  <a:schemeClr val="bg1"/>
                </a:solidFill>
              </a:rPr>
              <a:t>Aston</a:t>
            </a:r>
            <a:r>
              <a:rPr lang="en-GB" b="1" dirty="0" smtClean="0">
                <a:solidFill>
                  <a:schemeClr val="tx1"/>
                </a:solidFill>
              </a:rPr>
              <a:t> being the place to go before settling elsewhere in Birmingham </a:t>
            </a:r>
            <a:endParaRPr lang="en-GB" b="1" dirty="0">
              <a:solidFill>
                <a:schemeClr val="tx1"/>
              </a:solidFill>
            </a:endParaRPr>
          </a:p>
        </p:txBody>
      </p:sp>
      <p:sp>
        <p:nvSpPr>
          <p:cNvPr id="5" name="TextBox 4"/>
          <p:cNvSpPr txBox="1"/>
          <p:nvPr/>
        </p:nvSpPr>
        <p:spPr>
          <a:xfrm>
            <a:off x="3286116" y="0"/>
            <a:ext cx="2928958" cy="830997"/>
          </a:xfrm>
          <a:prstGeom prst="rect">
            <a:avLst/>
          </a:prstGeom>
          <a:noFill/>
        </p:spPr>
        <p:txBody>
          <a:bodyPr wrap="square" rtlCol="0">
            <a:spAutoFit/>
          </a:bodyPr>
          <a:lstStyle/>
          <a:p>
            <a:r>
              <a:rPr lang="en-GB" sz="4800" dirty="0" smtClean="0"/>
              <a:t>Migration</a:t>
            </a:r>
            <a:endParaRPr lang="en-GB" sz="4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Maternity Care in UK </a:t>
            </a:r>
            <a:endParaRPr lang="en-GB" dirty="0"/>
          </a:p>
        </p:txBody>
      </p:sp>
      <p:pic>
        <p:nvPicPr>
          <p:cNvPr id="4" name="Content Placeholder 3" descr="COUPLE.jpg"/>
          <p:cNvPicPr>
            <a:picLocks noGrp="1" noChangeAspect="1"/>
          </p:cNvPicPr>
          <p:nvPr>
            <p:ph idx="1"/>
          </p:nvPr>
        </p:nvPicPr>
        <p:blipFill>
          <a:blip r:embed="rId2"/>
          <a:stretch>
            <a:fillRect/>
          </a:stretch>
        </p:blipFill>
        <p:spPr>
          <a:xfrm>
            <a:off x="1567057" y="1600200"/>
            <a:ext cx="6009885" cy="4525963"/>
          </a:xfrm>
        </p:spPr>
      </p:pic>
      <p:sp>
        <p:nvSpPr>
          <p:cNvPr id="5" name="TextBox 4"/>
          <p:cNvSpPr txBox="1"/>
          <p:nvPr/>
        </p:nvSpPr>
        <p:spPr>
          <a:xfrm>
            <a:off x="7143768" y="1428736"/>
            <a:ext cx="1357322" cy="646331"/>
          </a:xfrm>
          <a:prstGeom prst="rect">
            <a:avLst/>
          </a:prstGeom>
          <a:noFill/>
        </p:spPr>
        <p:txBody>
          <a:bodyPr wrap="square" rtlCol="0">
            <a:spAutoFit/>
          </a:bodyPr>
          <a:lstStyle/>
          <a:p>
            <a:r>
              <a:rPr lang="en-GB" dirty="0" smtClean="0"/>
              <a:t>Children centres</a:t>
            </a:r>
            <a:endParaRPr lang="en-GB" dirty="0"/>
          </a:p>
        </p:txBody>
      </p:sp>
      <p:sp>
        <p:nvSpPr>
          <p:cNvPr id="6" name="TextBox 5"/>
          <p:cNvSpPr txBox="1"/>
          <p:nvPr/>
        </p:nvSpPr>
        <p:spPr>
          <a:xfrm>
            <a:off x="7358082" y="2500306"/>
            <a:ext cx="1571636" cy="1477328"/>
          </a:xfrm>
          <a:prstGeom prst="rect">
            <a:avLst/>
          </a:prstGeom>
          <a:noFill/>
        </p:spPr>
        <p:txBody>
          <a:bodyPr wrap="square" rtlCol="0">
            <a:spAutoFit/>
          </a:bodyPr>
          <a:lstStyle/>
          <a:p>
            <a:r>
              <a:rPr lang="en-GB" dirty="0" smtClean="0"/>
              <a:t>Hospital  Consultant Obstetrician Led Units – High risk </a:t>
            </a:r>
            <a:endParaRPr lang="en-GB" dirty="0"/>
          </a:p>
        </p:txBody>
      </p:sp>
      <p:sp>
        <p:nvSpPr>
          <p:cNvPr id="7" name="TextBox 6"/>
          <p:cNvSpPr txBox="1"/>
          <p:nvPr/>
        </p:nvSpPr>
        <p:spPr>
          <a:xfrm>
            <a:off x="142844" y="1428736"/>
            <a:ext cx="1714512" cy="1477328"/>
          </a:xfrm>
          <a:prstGeom prst="rect">
            <a:avLst/>
          </a:prstGeom>
          <a:noFill/>
        </p:spPr>
        <p:txBody>
          <a:bodyPr wrap="square" rtlCol="0">
            <a:spAutoFit/>
          </a:bodyPr>
          <a:lstStyle/>
          <a:p>
            <a:r>
              <a:rPr lang="en-GB" dirty="0" smtClean="0"/>
              <a:t>Midwifery Led units (MLU).  Stand alone &amp; alongside  – low risk </a:t>
            </a:r>
            <a:endParaRPr lang="en-GB" dirty="0"/>
          </a:p>
        </p:txBody>
      </p:sp>
      <p:sp>
        <p:nvSpPr>
          <p:cNvPr id="8" name="TextBox 7"/>
          <p:cNvSpPr txBox="1"/>
          <p:nvPr/>
        </p:nvSpPr>
        <p:spPr>
          <a:xfrm>
            <a:off x="357158" y="3071810"/>
            <a:ext cx="1428760" cy="923330"/>
          </a:xfrm>
          <a:prstGeom prst="rect">
            <a:avLst/>
          </a:prstGeom>
          <a:noFill/>
        </p:spPr>
        <p:txBody>
          <a:bodyPr wrap="square" rtlCol="0">
            <a:spAutoFit/>
          </a:bodyPr>
          <a:lstStyle/>
          <a:p>
            <a:r>
              <a:rPr lang="en-GB" dirty="0" smtClean="0"/>
              <a:t>Statutory  Midwifery Supervision</a:t>
            </a:r>
            <a:endParaRPr lang="en-GB" dirty="0"/>
          </a:p>
        </p:txBody>
      </p:sp>
      <p:sp>
        <p:nvSpPr>
          <p:cNvPr id="9" name="TextBox 8"/>
          <p:cNvSpPr txBox="1"/>
          <p:nvPr/>
        </p:nvSpPr>
        <p:spPr>
          <a:xfrm>
            <a:off x="428596" y="4643446"/>
            <a:ext cx="1571636" cy="369332"/>
          </a:xfrm>
          <a:prstGeom prst="rect">
            <a:avLst/>
          </a:prstGeom>
          <a:noFill/>
        </p:spPr>
        <p:txBody>
          <a:bodyPr wrap="square" rtlCol="0">
            <a:spAutoFit/>
          </a:bodyPr>
          <a:lstStyle/>
          <a:p>
            <a:r>
              <a:rPr lang="en-GB" dirty="0" smtClean="0"/>
              <a:t>Home Birth</a:t>
            </a:r>
            <a:endParaRPr lang="en-GB" dirty="0"/>
          </a:p>
        </p:txBody>
      </p:sp>
      <p:sp>
        <p:nvSpPr>
          <p:cNvPr id="10" name="TextBox 9"/>
          <p:cNvSpPr txBox="1"/>
          <p:nvPr/>
        </p:nvSpPr>
        <p:spPr>
          <a:xfrm>
            <a:off x="7715272" y="4286256"/>
            <a:ext cx="1071570" cy="646331"/>
          </a:xfrm>
          <a:prstGeom prst="rect">
            <a:avLst/>
          </a:prstGeom>
          <a:noFill/>
        </p:spPr>
        <p:txBody>
          <a:bodyPr wrap="square" rtlCol="0">
            <a:spAutoFit/>
          </a:bodyPr>
          <a:lstStyle/>
          <a:p>
            <a:r>
              <a:rPr lang="en-GB" dirty="0" smtClean="0"/>
              <a:t>Water births</a:t>
            </a:r>
            <a:endParaRPr lang="en-GB" dirty="0"/>
          </a:p>
        </p:txBody>
      </p:sp>
      <p:sp>
        <p:nvSpPr>
          <p:cNvPr id="11" name="TextBox 10"/>
          <p:cNvSpPr txBox="1"/>
          <p:nvPr/>
        </p:nvSpPr>
        <p:spPr>
          <a:xfrm>
            <a:off x="7572396" y="5214950"/>
            <a:ext cx="1357322" cy="923330"/>
          </a:xfrm>
          <a:prstGeom prst="rect">
            <a:avLst/>
          </a:prstGeom>
          <a:noFill/>
        </p:spPr>
        <p:txBody>
          <a:bodyPr wrap="square" rtlCol="0">
            <a:spAutoFit/>
          </a:bodyPr>
          <a:lstStyle/>
          <a:p>
            <a:r>
              <a:rPr lang="en-GB" dirty="0" smtClean="0"/>
              <a:t>General practitioner (GP) </a:t>
            </a:r>
            <a:endParaRPr lang="en-GB" dirty="0"/>
          </a:p>
        </p:txBody>
      </p:sp>
      <p:sp>
        <p:nvSpPr>
          <p:cNvPr id="12" name="TextBox 11"/>
          <p:cNvSpPr txBox="1"/>
          <p:nvPr/>
        </p:nvSpPr>
        <p:spPr>
          <a:xfrm>
            <a:off x="285720" y="5286388"/>
            <a:ext cx="1928826" cy="1200329"/>
          </a:xfrm>
          <a:prstGeom prst="rect">
            <a:avLst/>
          </a:prstGeom>
          <a:noFill/>
        </p:spPr>
        <p:txBody>
          <a:bodyPr wrap="square" rtlCol="0">
            <a:spAutoFit/>
          </a:bodyPr>
          <a:lstStyle/>
          <a:p>
            <a:r>
              <a:rPr lang="en-GB" dirty="0" smtClean="0"/>
              <a:t>Pregnancy Fast track  Pharmacy scheme &amp; Midwifery project </a:t>
            </a:r>
            <a:endParaRPr lang="en-GB" dirty="0"/>
          </a:p>
        </p:txBody>
      </p:sp>
      <p:sp>
        <p:nvSpPr>
          <p:cNvPr id="13" name="TextBox 12"/>
          <p:cNvSpPr txBox="1"/>
          <p:nvPr/>
        </p:nvSpPr>
        <p:spPr>
          <a:xfrm>
            <a:off x="2928926" y="6000768"/>
            <a:ext cx="1571636" cy="646331"/>
          </a:xfrm>
          <a:prstGeom prst="rect">
            <a:avLst/>
          </a:prstGeom>
          <a:noFill/>
        </p:spPr>
        <p:txBody>
          <a:bodyPr wrap="square" rtlCol="0">
            <a:spAutoFit/>
          </a:bodyPr>
          <a:lstStyle/>
          <a:p>
            <a:r>
              <a:rPr lang="en-GB" dirty="0" smtClean="0"/>
              <a:t>POW support </a:t>
            </a:r>
            <a:r>
              <a:rPr lang="en-GB" dirty="0" err="1" smtClean="0"/>
              <a:t>Elsips</a:t>
            </a:r>
            <a:r>
              <a:rPr lang="en-GB" dirty="0" smtClean="0"/>
              <a:t> Trial</a:t>
            </a:r>
            <a:endParaRPr lang="en-GB" dirty="0"/>
          </a:p>
        </p:txBody>
      </p:sp>
      <p:sp>
        <p:nvSpPr>
          <p:cNvPr id="14" name="TextBox 13"/>
          <p:cNvSpPr txBox="1"/>
          <p:nvPr/>
        </p:nvSpPr>
        <p:spPr>
          <a:xfrm>
            <a:off x="5143504" y="6000768"/>
            <a:ext cx="1500198" cy="646331"/>
          </a:xfrm>
          <a:prstGeom prst="rect">
            <a:avLst/>
          </a:prstGeom>
          <a:noFill/>
        </p:spPr>
        <p:txBody>
          <a:bodyPr wrap="square" rtlCol="0">
            <a:spAutoFit/>
          </a:bodyPr>
          <a:lstStyle/>
          <a:p>
            <a:r>
              <a:rPr lang="en-GB" dirty="0" smtClean="0"/>
              <a:t>Family support</a:t>
            </a:r>
            <a:endParaRPr lang="en-GB" dirty="0"/>
          </a:p>
        </p:txBody>
      </p:sp>
      <p:sp>
        <p:nvSpPr>
          <p:cNvPr id="15" name="TextBox 14"/>
          <p:cNvSpPr txBox="1"/>
          <p:nvPr/>
        </p:nvSpPr>
        <p:spPr>
          <a:xfrm>
            <a:off x="7358082" y="642918"/>
            <a:ext cx="1500198" cy="646331"/>
          </a:xfrm>
          <a:prstGeom prst="rect">
            <a:avLst/>
          </a:prstGeom>
          <a:noFill/>
        </p:spPr>
        <p:txBody>
          <a:bodyPr wrap="square" rtlCol="0">
            <a:spAutoFit/>
          </a:bodyPr>
          <a:lstStyle/>
          <a:p>
            <a:r>
              <a:rPr lang="en-GB" dirty="0" smtClean="0"/>
              <a:t>Family nurse partnerships</a:t>
            </a:r>
            <a:endParaRPr lang="en-GB" dirty="0"/>
          </a:p>
        </p:txBody>
      </p:sp>
      <p:sp>
        <p:nvSpPr>
          <p:cNvPr id="16" name="TextBox 15"/>
          <p:cNvSpPr txBox="1"/>
          <p:nvPr/>
        </p:nvSpPr>
        <p:spPr>
          <a:xfrm>
            <a:off x="214282" y="857232"/>
            <a:ext cx="1428760" cy="369332"/>
          </a:xfrm>
          <a:prstGeom prst="rect">
            <a:avLst/>
          </a:prstGeom>
          <a:noFill/>
        </p:spPr>
        <p:txBody>
          <a:bodyPr wrap="square" rtlCol="0">
            <a:spAutoFit/>
          </a:bodyPr>
          <a:lstStyle/>
          <a:p>
            <a:r>
              <a:rPr lang="en-GB" dirty="0" smtClean="0"/>
              <a:t>Doula’s</a:t>
            </a:r>
            <a:endParaRPr lang="en-GB" dirty="0"/>
          </a:p>
        </p:txBody>
      </p:sp>
      <p:sp>
        <p:nvSpPr>
          <p:cNvPr id="17" name="TextBox 16"/>
          <p:cNvSpPr txBox="1"/>
          <p:nvPr/>
        </p:nvSpPr>
        <p:spPr>
          <a:xfrm>
            <a:off x="6357950" y="6215082"/>
            <a:ext cx="1500198" cy="646331"/>
          </a:xfrm>
          <a:prstGeom prst="rect">
            <a:avLst/>
          </a:prstGeom>
          <a:noFill/>
        </p:spPr>
        <p:txBody>
          <a:bodyPr wrap="square" rtlCol="0">
            <a:spAutoFit/>
          </a:bodyPr>
          <a:lstStyle/>
          <a:p>
            <a:r>
              <a:rPr lang="en-GB" dirty="0" err="1" smtClean="0"/>
              <a:t>Parentcraft</a:t>
            </a:r>
            <a:r>
              <a:rPr lang="en-GB" dirty="0" smtClean="0"/>
              <a:t> workshops</a:t>
            </a:r>
            <a:endParaRPr lang="en-GB" dirty="0"/>
          </a:p>
        </p:txBody>
      </p:sp>
      <p:sp>
        <p:nvSpPr>
          <p:cNvPr id="18" name="TextBox 17"/>
          <p:cNvSpPr txBox="1"/>
          <p:nvPr/>
        </p:nvSpPr>
        <p:spPr>
          <a:xfrm>
            <a:off x="357158" y="357166"/>
            <a:ext cx="1285884" cy="369332"/>
          </a:xfrm>
          <a:prstGeom prst="rect">
            <a:avLst/>
          </a:prstGeom>
          <a:noFill/>
        </p:spPr>
        <p:txBody>
          <a:bodyPr wrap="square" rtlCol="0">
            <a:spAutoFit/>
          </a:bodyPr>
          <a:lstStyle/>
          <a:p>
            <a:r>
              <a:rPr lang="en-GB" dirty="0" smtClean="0"/>
              <a:t>PCT’s SHA’s</a:t>
            </a:r>
            <a:endParaRPr lang="en-GB" dirty="0"/>
          </a:p>
        </p:txBody>
      </p:sp>
      <p:sp>
        <p:nvSpPr>
          <p:cNvPr id="19" name="TextBox 18"/>
          <p:cNvSpPr txBox="1"/>
          <p:nvPr/>
        </p:nvSpPr>
        <p:spPr>
          <a:xfrm>
            <a:off x="6215074" y="5500702"/>
            <a:ext cx="1143008" cy="646331"/>
          </a:xfrm>
          <a:prstGeom prst="rect">
            <a:avLst/>
          </a:prstGeom>
          <a:noFill/>
        </p:spPr>
        <p:txBody>
          <a:bodyPr wrap="square" rtlCol="0">
            <a:spAutoFit/>
          </a:bodyPr>
          <a:lstStyle/>
          <a:p>
            <a:r>
              <a:rPr lang="en-GB" b="1" dirty="0" smtClean="0">
                <a:solidFill>
                  <a:schemeClr val="bg1"/>
                </a:solidFill>
              </a:rPr>
              <a:t>Social services</a:t>
            </a:r>
            <a:endParaRPr lang="en-GB" b="1" dirty="0">
              <a:solidFill>
                <a:schemeClr val="bg1"/>
              </a:solidFill>
            </a:endParaRPr>
          </a:p>
        </p:txBody>
      </p:sp>
      <p:sp>
        <p:nvSpPr>
          <p:cNvPr id="20" name="TextBox 19"/>
          <p:cNvSpPr txBox="1"/>
          <p:nvPr/>
        </p:nvSpPr>
        <p:spPr>
          <a:xfrm>
            <a:off x="6643702" y="2000240"/>
            <a:ext cx="1428760" cy="646331"/>
          </a:xfrm>
          <a:prstGeom prst="rect">
            <a:avLst/>
          </a:prstGeom>
          <a:noFill/>
        </p:spPr>
        <p:txBody>
          <a:bodyPr wrap="square" rtlCol="0">
            <a:spAutoFit/>
          </a:bodyPr>
          <a:lstStyle/>
          <a:p>
            <a:r>
              <a:rPr lang="en-GB" dirty="0" smtClean="0"/>
              <a:t>Voluntary sector</a:t>
            </a:r>
            <a:endParaRPr lang="en-GB" dirty="0"/>
          </a:p>
        </p:txBody>
      </p:sp>
      <p:sp>
        <p:nvSpPr>
          <p:cNvPr id="21" name="TextBox 20"/>
          <p:cNvSpPr txBox="1"/>
          <p:nvPr/>
        </p:nvSpPr>
        <p:spPr>
          <a:xfrm>
            <a:off x="7572396" y="0"/>
            <a:ext cx="1571604" cy="646331"/>
          </a:xfrm>
          <a:prstGeom prst="rect">
            <a:avLst/>
          </a:prstGeom>
          <a:noFill/>
        </p:spPr>
        <p:txBody>
          <a:bodyPr wrap="square" rtlCol="0">
            <a:spAutoFit/>
          </a:bodyPr>
          <a:lstStyle/>
          <a:p>
            <a:r>
              <a:rPr lang="en-GB" dirty="0" smtClean="0"/>
              <a:t>Genetic counselling</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OMEN.jpg"/>
          <p:cNvPicPr>
            <a:picLocks noGrp="1" noChangeAspect="1"/>
          </p:cNvPicPr>
          <p:nvPr>
            <p:ph idx="1"/>
          </p:nvPr>
        </p:nvPicPr>
        <p:blipFill>
          <a:blip r:embed="rId2"/>
          <a:stretch>
            <a:fillRect/>
          </a:stretch>
        </p:blipFill>
        <p:spPr>
          <a:xfrm>
            <a:off x="357158" y="0"/>
            <a:ext cx="1533098" cy="6858000"/>
          </a:xfrm>
        </p:spPr>
      </p:pic>
      <p:sp>
        <p:nvSpPr>
          <p:cNvPr id="2" name="Title 1"/>
          <p:cNvSpPr>
            <a:spLocks noGrp="1"/>
          </p:cNvSpPr>
          <p:nvPr>
            <p:ph type="title"/>
          </p:nvPr>
        </p:nvSpPr>
        <p:spPr>
          <a:xfrm>
            <a:off x="914400" y="214290"/>
            <a:ext cx="8229600" cy="1143000"/>
          </a:xfrm>
        </p:spPr>
        <p:txBody>
          <a:bodyPr/>
          <a:lstStyle/>
          <a:p>
            <a:r>
              <a:rPr lang="en-GB" dirty="0" smtClean="0"/>
              <a:t>Key Challenges/Barriers</a:t>
            </a:r>
            <a:endParaRPr lang="en-GB" dirty="0"/>
          </a:p>
        </p:txBody>
      </p:sp>
      <p:sp>
        <p:nvSpPr>
          <p:cNvPr id="5" name="TextBox 4"/>
          <p:cNvSpPr txBox="1"/>
          <p:nvPr/>
        </p:nvSpPr>
        <p:spPr>
          <a:xfrm>
            <a:off x="2285984" y="1285860"/>
            <a:ext cx="6286544" cy="5078313"/>
          </a:xfrm>
          <a:prstGeom prst="rect">
            <a:avLst/>
          </a:prstGeom>
          <a:noFill/>
        </p:spPr>
        <p:txBody>
          <a:bodyPr wrap="square" rtlCol="0">
            <a:spAutoFit/>
          </a:bodyPr>
          <a:lstStyle/>
          <a:p>
            <a:r>
              <a:rPr lang="en-GB" sz="2400" b="1" dirty="0" smtClean="0"/>
              <a:t>Antenatal</a:t>
            </a:r>
          </a:p>
          <a:p>
            <a:pPr>
              <a:buFont typeface="Arial" pitchFamily="34" charset="0"/>
              <a:buChar char="•"/>
            </a:pPr>
            <a:r>
              <a:rPr lang="en-GB" sz="2400" dirty="0" smtClean="0"/>
              <a:t> </a:t>
            </a:r>
            <a:r>
              <a:rPr lang="en-GB" sz="2400" dirty="0" smtClean="0"/>
              <a:t> Late booking for antenatal care – quarter of the Trusts in the UK have 26% of women that book late</a:t>
            </a:r>
          </a:p>
          <a:p>
            <a:endParaRPr lang="en-GB" sz="2400" dirty="0" smtClean="0"/>
          </a:p>
          <a:p>
            <a:pPr>
              <a:buFont typeface="Arial" pitchFamily="34" charset="0"/>
              <a:buChar char="•"/>
            </a:pPr>
            <a:r>
              <a:rPr lang="en-GB" sz="2400" dirty="0" smtClean="0"/>
              <a:t> Large midwifery caseloads</a:t>
            </a:r>
          </a:p>
          <a:p>
            <a:endParaRPr lang="en-GB" sz="2400" dirty="0" smtClean="0"/>
          </a:p>
          <a:p>
            <a:pPr>
              <a:buFont typeface="Arial" pitchFamily="34" charset="0"/>
              <a:buChar char="•"/>
            </a:pPr>
            <a:r>
              <a:rPr lang="en-GB" sz="2400" dirty="0" smtClean="0"/>
              <a:t>  Traditional 15 minute antenatal appointments too short for needs of  women who have complex  needs and language difficulties</a:t>
            </a:r>
          </a:p>
          <a:p>
            <a:pPr>
              <a:buFont typeface="Arial" pitchFamily="34" charset="0"/>
              <a:buChar char="•"/>
            </a:pPr>
            <a:endParaRPr lang="en-GB" dirty="0" smtClean="0"/>
          </a:p>
          <a:p>
            <a:pPr>
              <a:buFont typeface="Arial" pitchFamily="34" charset="0"/>
              <a:buChar char="•"/>
            </a:pPr>
            <a:r>
              <a:rPr lang="en-GB" dirty="0" smtClean="0"/>
              <a:t>  </a:t>
            </a:r>
            <a:r>
              <a:rPr lang="en-GB" sz="2400" dirty="0" smtClean="0"/>
              <a:t>Access to antenatal care – understanding how to negotiate maternity services in the UK</a:t>
            </a:r>
            <a:endParaRPr lang="en-GB" dirty="0" smtClean="0"/>
          </a:p>
          <a:p>
            <a:r>
              <a:rPr lang="en-GB" dirty="0" smtClean="0"/>
              <a:t>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OTHER AND BABY.jpg"/>
          <p:cNvPicPr>
            <a:picLocks noGrp="1" noChangeAspect="1"/>
          </p:cNvPicPr>
          <p:nvPr>
            <p:ph idx="1"/>
          </p:nvPr>
        </p:nvPicPr>
        <p:blipFill>
          <a:blip r:embed="rId2"/>
          <a:stretch>
            <a:fillRect/>
          </a:stretch>
        </p:blipFill>
        <p:spPr>
          <a:xfrm>
            <a:off x="0" y="0"/>
            <a:ext cx="9144000" cy="6858000"/>
          </a:xfrm>
        </p:spPr>
      </p:pic>
      <p:sp>
        <p:nvSpPr>
          <p:cNvPr id="2" name="Title 1"/>
          <p:cNvSpPr>
            <a:spLocks noGrp="1"/>
          </p:cNvSpPr>
          <p:nvPr>
            <p:ph type="title"/>
          </p:nvPr>
        </p:nvSpPr>
        <p:spPr>
          <a:xfrm>
            <a:off x="0" y="0"/>
            <a:ext cx="7800940" cy="1143000"/>
          </a:xfrm>
        </p:spPr>
        <p:txBody>
          <a:bodyPr/>
          <a:lstStyle/>
          <a:p>
            <a:r>
              <a:rPr lang="en-GB" dirty="0" smtClean="0"/>
              <a:t>Key Challenges/Barriers</a:t>
            </a:r>
            <a:endParaRPr lang="en-GB" dirty="0"/>
          </a:p>
        </p:txBody>
      </p:sp>
      <p:sp>
        <p:nvSpPr>
          <p:cNvPr id="5" name="Rectangle 4"/>
          <p:cNvSpPr/>
          <p:nvPr/>
        </p:nvSpPr>
        <p:spPr>
          <a:xfrm>
            <a:off x="785786" y="928670"/>
            <a:ext cx="8358214" cy="5355312"/>
          </a:xfrm>
          <a:prstGeom prst="rect">
            <a:avLst/>
          </a:prstGeom>
        </p:spPr>
        <p:txBody>
          <a:bodyPr wrap="square">
            <a:spAutoFit/>
          </a:bodyPr>
          <a:lstStyle/>
          <a:p>
            <a:r>
              <a:rPr lang="en-GB" dirty="0" smtClean="0"/>
              <a:t>Continuity </a:t>
            </a:r>
            <a:r>
              <a:rPr lang="en-GB" dirty="0" smtClean="0"/>
              <a:t>of carer – focus now on  continuity of care and standards of care</a:t>
            </a:r>
          </a:p>
          <a:p>
            <a:endParaRPr lang="en-GB" dirty="0" smtClean="0"/>
          </a:p>
          <a:p>
            <a:r>
              <a:rPr lang="en-GB" dirty="0" smtClean="0"/>
              <a:t>Smoking cessation – White European women  - 34% smoking at delivery</a:t>
            </a:r>
            <a:endParaRPr lang="en-GB" dirty="0" smtClean="0"/>
          </a:p>
          <a:p>
            <a:endParaRPr lang="en-GB" dirty="0" smtClean="0"/>
          </a:p>
          <a:p>
            <a:r>
              <a:rPr lang="en-GB" dirty="0" smtClean="0"/>
              <a:t>Breastfeeding –  49 - 61% amongst Pakistani, Bangladeshi &amp; white British</a:t>
            </a:r>
            <a:endParaRPr lang="en-GB" dirty="0" smtClean="0"/>
          </a:p>
          <a:p>
            <a:endParaRPr lang="en-GB" dirty="0" smtClean="0"/>
          </a:p>
          <a:p>
            <a:r>
              <a:rPr lang="en-GB" dirty="0" smtClean="0"/>
              <a:t>Early </a:t>
            </a:r>
            <a:r>
              <a:rPr lang="en-GB" dirty="0" smtClean="0"/>
              <a:t>detection of Intrauterine growth restriction (IUGR)</a:t>
            </a:r>
          </a:p>
          <a:p>
            <a:endParaRPr lang="en-GB" dirty="0" smtClean="0"/>
          </a:p>
          <a:p>
            <a:r>
              <a:rPr lang="en-GB" dirty="0" smtClean="0"/>
              <a:t>Timely USS </a:t>
            </a:r>
            <a:r>
              <a:rPr lang="en-GB" dirty="0" smtClean="0"/>
              <a:t>- Scanning in the </a:t>
            </a:r>
            <a:r>
              <a:rPr lang="en-GB" dirty="0" smtClean="0"/>
              <a:t>community &amp; hospital</a:t>
            </a:r>
          </a:p>
          <a:p>
            <a:endParaRPr lang="en-GB" dirty="0" smtClean="0"/>
          </a:p>
          <a:p>
            <a:r>
              <a:rPr lang="en-GB" dirty="0" smtClean="0"/>
              <a:t>Infant Mortality  2008/9  the rate 7.7 per 1000 live births in </a:t>
            </a:r>
            <a:r>
              <a:rPr lang="en-GB" dirty="0" err="1" smtClean="0"/>
              <a:t>HOBtPCT</a:t>
            </a:r>
            <a:r>
              <a:rPr lang="en-GB" dirty="0" smtClean="0"/>
              <a:t> area it was 9.1 in 2007 (49 babies died in first year of life)</a:t>
            </a:r>
          </a:p>
          <a:p>
            <a:r>
              <a:rPr lang="en-GB" dirty="0" smtClean="0"/>
              <a:t>Congenital malformations (Consanguinity - marriage to close relative – recessive gene disorders)</a:t>
            </a:r>
          </a:p>
          <a:p>
            <a:endParaRPr lang="en-GB" dirty="0" smtClean="0"/>
          </a:p>
          <a:p>
            <a:r>
              <a:rPr lang="en-GB" dirty="0" smtClean="0"/>
              <a:t>Poverty – destitution - social need social exclusion</a:t>
            </a:r>
          </a:p>
          <a:p>
            <a:r>
              <a:rPr lang="en-GB" dirty="0" smtClean="0"/>
              <a:t>Language – barrier to accessing services</a:t>
            </a:r>
          </a:p>
          <a:p>
            <a:r>
              <a:rPr lang="en-GB" dirty="0" smtClean="0"/>
              <a:t>Mental health</a:t>
            </a:r>
          </a:p>
          <a:p>
            <a:r>
              <a:rPr lang="en-GB" dirty="0" smtClean="0"/>
              <a:t>High </a:t>
            </a:r>
            <a:r>
              <a:rPr lang="en-GB" dirty="0" err="1" smtClean="0"/>
              <a:t>Caesarian</a:t>
            </a:r>
            <a:r>
              <a:rPr lang="en-GB" dirty="0" smtClean="0"/>
              <a:t> Section rate – WHO recommends 15%</a:t>
            </a:r>
            <a:endParaRPr lang="en-GB" dirty="0" smtClean="0"/>
          </a:p>
        </p:txBody>
      </p:sp>
      <p:sp>
        <p:nvSpPr>
          <p:cNvPr id="7" name="Rectangle 6"/>
          <p:cNvSpPr/>
          <p:nvPr/>
        </p:nvSpPr>
        <p:spPr>
          <a:xfrm>
            <a:off x="1928794" y="1500174"/>
            <a:ext cx="184731" cy="369332"/>
          </a:xfrm>
          <a:prstGeom prst="rect">
            <a:avLst/>
          </a:prstGeom>
        </p:spPr>
        <p:txBody>
          <a:bodyPr wrap="none">
            <a:spAutoFit/>
          </a:bodyPr>
          <a:lstStyle/>
          <a:p>
            <a:endParaRPr lang="en-GB"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MOTHER AND BABY.jpg"/>
          <p:cNvPicPr>
            <a:picLocks noGrp="1" noChangeAspect="1"/>
          </p:cNvPicPr>
          <p:nvPr>
            <p:ph idx="1"/>
          </p:nvPr>
        </p:nvPicPr>
        <p:blipFill>
          <a:blip r:embed="rId2"/>
          <a:stretch>
            <a:fillRect/>
          </a:stretch>
        </p:blipFill>
        <p:spPr>
          <a:xfrm>
            <a:off x="0" y="0"/>
            <a:ext cx="9144000" cy="6858000"/>
          </a:xfrm>
        </p:spPr>
      </p:pic>
      <p:graphicFrame>
        <p:nvGraphicFramePr>
          <p:cNvPr id="5" name="Chart 4"/>
          <p:cNvGraphicFramePr/>
          <p:nvPr/>
        </p:nvGraphicFramePr>
        <p:xfrm>
          <a:off x="1500166" y="1571612"/>
          <a:ext cx="7000924"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785918" y="500042"/>
            <a:ext cx="4643470" cy="830997"/>
          </a:xfrm>
          <a:prstGeom prst="rect">
            <a:avLst/>
          </a:prstGeom>
          <a:noFill/>
        </p:spPr>
        <p:txBody>
          <a:bodyPr wrap="square" rtlCol="0">
            <a:spAutoFit/>
          </a:bodyPr>
          <a:lstStyle/>
          <a:p>
            <a:r>
              <a:rPr lang="en-GB" sz="2400" b="1" dirty="0" err="1" smtClean="0"/>
              <a:t>HOBtPCT</a:t>
            </a:r>
            <a:r>
              <a:rPr lang="en-GB" sz="2400" b="1" dirty="0" smtClean="0"/>
              <a:t> and England and Wales Infant Mortality Rates 2002 -2009</a:t>
            </a:r>
            <a:endParaRPr lang="en-GB" sz="2400" b="1" dirty="0"/>
          </a:p>
        </p:txBody>
      </p:sp>
      <p:sp>
        <p:nvSpPr>
          <p:cNvPr id="7" name="TextBox 6"/>
          <p:cNvSpPr txBox="1"/>
          <p:nvPr/>
        </p:nvSpPr>
        <p:spPr>
          <a:xfrm>
            <a:off x="928662" y="2857496"/>
            <a:ext cx="738664" cy="1200329"/>
          </a:xfrm>
          <a:prstGeom prst="rect">
            <a:avLst/>
          </a:prstGeom>
          <a:noFill/>
        </p:spPr>
        <p:txBody>
          <a:bodyPr vert="vert270" wrap="square" rtlCol="0">
            <a:spAutoFit/>
          </a:bodyPr>
          <a:lstStyle/>
          <a:p>
            <a:r>
              <a:rPr lang="en-GB" b="1" dirty="0" smtClean="0"/>
              <a:t>Deaths  per 1,000</a:t>
            </a:r>
            <a:endParaRPr lang="en-GB"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cture1.jpg"/>
          <p:cNvPicPr>
            <a:picLocks noGrp="1" noChangeAspect="1"/>
          </p:cNvPicPr>
          <p:nvPr>
            <p:ph idx="1"/>
          </p:nvPr>
        </p:nvPicPr>
        <p:blipFill>
          <a:blip r:embed="rId2"/>
          <a:stretch>
            <a:fillRect/>
          </a:stretch>
        </p:blipFill>
        <p:spPr>
          <a:xfrm>
            <a:off x="0" y="-571528"/>
            <a:ext cx="9144000" cy="6858000"/>
          </a:xfrm>
        </p:spPr>
      </p:pic>
      <p:sp>
        <p:nvSpPr>
          <p:cNvPr id="2" name="Title 1"/>
          <p:cNvSpPr>
            <a:spLocks noGrp="1"/>
          </p:cNvSpPr>
          <p:nvPr>
            <p:ph type="title"/>
          </p:nvPr>
        </p:nvSpPr>
        <p:spPr>
          <a:xfrm>
            <a:off x="500034" y="0"/>
            <a:ext cx="8229600" cy="1143000"/>
          </a:xfrm>
        </p:spPr>
        <p:txBody>
          <a:bodyPr>
            <a:noAutofit/>
          </a:bodyPr>
          <a:lstStyle/>
          <a:p>
            <a:pPr algn="l">
              <a:lnSpc>
                <a:spcPct val="90000"/>
              </a:lnSpc>
            </a:pP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dirty="0" smtClean="0"/>
              <a:t>Conclusion</a:t>
            </a:r>
            <a:r>
              <a:rPr lang="en-GB" sz="2800" dirty="0" smtClean="0"/>
              <a:t/>
            </a:r>
            <a:br>
              <a:rPr lang="en-GB" sz="2800" dirty="0" smtClean="0"/>
            </a:br>
            <a:r>
              <a:rPr lang="en-GB" sz="2800" dirty="0" smtClean="0"/>
              <a:t/>
            </a:r>
            <a:br>
              <a:rPr lang="en-GB" sz="2800" dirty="0" smtClean="0"/>
            </a:br>
            <a:r>
              <a:rPr lang="en-GB" sz="2800" dirty="0" smtClean="0"/>
              <a:t>Risk assessing both medically &amp; socially</a:t>
            </a:r>
            <a:br>
              <a:rPr lang="en-GB" sz="2800" dirty="0" smtClean="0"/>
            </a:br>
            <a:r>
              <a:rPr lang="en-GB" sz="2800" dirty="0" smtClean="0"/>
              <a:t/>
            </a:r>
            <a:br>
              <a:rPr lang="en-GB" sz="2800" dirty="0" smtClean="0"/>
            </a:br>
            <a:r>
              <a:rPr lang="en-GB" sz="2800" dirty="0" smtClean="0"/>
              <a:t>Smaller caseloads for midwives who have women with complex needs (NICE 2010)</a:t>
            </a:r>
            <a:br>
              <a:rPr lang="en-GB" sz="2800" dirty="0" smtClean="0"/>
            </a:br>
            <a:r>
              <a:rPr lang="en-GB" sz="2800" dirty="0" smtClean="0"/>
              <a:t/>
            </a:r>
            <a:br>
              <a:rPr lang="en-GB" sz="2800" dirty="0" smtClean="0"/>
            </a:br>
            <a:r>
              <a:rPr lang="en-GB" sz="2800" dirty="0" smtClean="0"/>
              <a:t>Moving away from the traditional model of care to have services that embrace migrant women &amp; their families. Deliver care in a way that accommodates individual need.  One size or time does not always fit all.  Acknowledging the need for longer AN appointments for some women</a:t>
            </a:r>
            <a:br>
              <a:rPr lang="en-GB" sz="2800" dirty="0" smtClean="0"/>
            </a:br>
            <a:r>
              <a:rPr lang="en-GB" sz="2800" dirty="0" smtClean="0"/>
              <a:t/>
            </a:r>
            <a:br>
              <a:rPr lang="en-GB" sz="2800" dirty="0" smtClean="0"/>
            </a:br>
            <a:r>
              <a:rPr lang="en-GB" sz="2800" dirty="0" smtClean="0"/>
              <a:t>Act on poverty, use other agencies POW, Family support</a:t>
            </a:r>
            <a:br>
              <a:rPr lang="en-GB" sz="2800" dirty="0" smtClean="0"/>
            </a:br>
            <a:r>
              <a:rPr lang="en-GB" sz="1200" dirty="0" smtClean="0"/>
              <a:t/>
            </a:r>
            <a:br>
              <a:rPr lang="en-GB" sz="1200" dirty="0" smtClean="0"/>
            </a:br>
            <a:r>
              <a:rPr lang="en-GB" sz="1200" b="1" dirty="0" smtClean="0"/>
              <a:t>Reference – NICE (2010) </a:t>
            </a:r>
            <a:r>
              <a:rPr lang="en-GB" sz="1200" b="1" i="1" dirty="0" smtClean="0"/>
              <a:t>Pregnancy &amp; complex social factors: A model for service provision for women with complex social factors.</a:t>
            </a:r>
            <a:r>
              <a:rPr lang="en-GB" sz="1200" b="1" dirty="0" smtClean="0"/>
              <a:t>  [Online] www.nice.org</a:t>
            </a:r>
            <a:endParaRPr lang="en-GB" sz="12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cture1.jpg"/>
          <p:cNvPicPr>
            <a:picLocks noGrp="1" noChangeAspect="1"/>
          </p:cNvPicPr>
          <p:nvPr>
            <p:ph idx="1"/>
          </p:nvPr>
        </p:nvPicPr>
        <p:blipFill>
          <a:blip r:embed="rId2"/>
          <a:stretch>
            <a:fillRect/>
          </a:stretch>
        </p:blipFill>
        <p:spPr>
          <a:xfrm>
            <a:off x="0" y="-357214"/>
            <a:ext cx="9144000" cy="6858000"/>
          </a:xfrm>
        </p:spPr>
      </p:pic>
      <p:sp>
        <p:nvSpPr>
          <p:cNvPr id="5" name="Title 4"/>
          <p:cNvSpPr>
            <a:spLocks noGrp="1"/>
          </p:cNvSpPr>
          <p:nvPr>
            <p:ph type="title"/>
          </p:nvPr>
        </p:nvSpPr>
        <p:spPr>
          <a:xfrm>
            <a:off x="428596" y="-357214"/>
            <a:ext cx="8229600" cy="1143000"/>
          </a:xfrm>
        </p:spPr>
        <p:txBody>
          <a:bodyPr/>
          <a:lstStyle/>
          <a:p>
            <a:r>
              <a:rPr lang="en-GB" dirty="0" smtClean="0"/>
              <a:t>Conclusion continued</a:t>
            </a:r>
            <a:endParaRPr lang="en-GB" dirty="0"/>
          </a:p>
        </p:txBody>
      </p:sp>
      <p:sp>
        <p:nvSpPr>
          <p:cNvPr id="6" name="TextBox 5"/>
          <p:cNvSpPr txBox="1"/>
          <p:nvPr/>
        </p:nvSpPr>
        <p:spPr>
          <a:xfrm>
            <a:off x="571472" y="714356"/>
            <a:ext cx="8072494" cy="5786199"/>
          </a:xfrm>
          <a:prstGeom prst="rect">
            <a:avLst/>
          </a:prstGeom>
          <a:noFill/>
        </p:spPr>
        <p:txBody>
          <a:bodyPr wrap="square" rtlCol="0">
            <a:spAutoFit/>
          </a:bodyPr>
          <a:lstStyle/>
          <a:p>
            <a:pPr>
              <a:lnSpc>
                <a:spcPct val="80000"/>
              </a:lnSpc>
            </a:pPr>
            <a:r>
              <a:rPr lang="en-GB" sz="2400" b="1" dirty="0" err="1" smtClean="0"/>
              <a:t>Preconceptual</a:t>
            </a:r>
            <a:r>
              <a:rPr lang="en-GB" sz="2400" b="1" dirty="0" smtClean="0"/>
              <a:t> care</a:t>
            </a:r>
            <a:r>
              <a:rPr lang="en-GB" sz="3200" dirty="0" smtClean="0"/>
              <a:t> </a:t>
            </a:r>
            <a:r>
              <a:rPr lang="en-GB" sz="2400" dirty="0" smtClean="0"/>
              <a:t>GP’s hold the key as women generally go to their GP to access maternity </a:t>
            </a:r>
            <a:r>
              <a:rPr lang="en-GB" sz="2400" dirty="0" smtClean="0"/>
              <a:t>services despite being told they can access maternity in other ways</a:t>
            </a:r>
            <a:endParaRPr lang="en-GB" sz="2400" dirty="0" smtClean="0"/>
          </a:p>
          <a:p>
            <a:pPr>
              <a:lnSpc>
                <a:spcPct val="80000"/>
              </a:lnSpc>
            </a:pPr>
            <a:endParaRPr lang="en-GB" sz="2400" dirty="0" smtClean="0"/>
          </a:p>
          <a:p>
            <a:pPr>
              <a:lnSpc>
                <a:spcPct val="80000"/>
              </a:lnSpc>
            </a:pPr>
            <a:r>
              <a:rPr lang="en-GB" sz="2400" b="1" dirty="0" smtClean="0"/>
              <a:t>Family nurse partnerships</a:t>
            </a:r>
            <a:r>
              <a:rPr lang="en-GB" sz="2400" dirty="0" smtClean="0"/>
              <a:t> have already shown that they are impacting breastfeeding rates and smoking cessation rates in a positive way</a:t>
            </a:r>
          </a:p>
          <a:p>
            <a:pPr>
              <a:lnSpc>
                <a:spcPct val="80000"/>
              </a:lnSpc>
            </a:pPr>
            <a:endParaRPr lang="en-GB" sz="2400" dirty="0" smtClean="0"/>
          </a:p>
          <a:p>
            <a:pPr>
              <a:lnSpc>
                <a:spcPct val="80000"/>
              </a:lnSpc>
            </a:pPr>
            <a:r>
              <a:rPr lang="en-GB" sz="2400" b="1" dirty="0" smtClean="0"/>
              <a:t>Reduce midwife case </a:t>
            </a:r>
            <a:r>
              <a:rPr lang="en-GB" sz="2400" b="1" dirty="0" smtClean="0"/>
              <a:t>loads – </a:t>
            </a:r>
          </a:p>
          <a:p>
            <a:pPr>
              <a:lnSpc>
                <a:spcPct val="80000"/>
              </a:lnSpc>
            </a:pPr>
            <a:r>
              <a:rPr lang="en-GB" sz="2400" b="1" dirty="0" smtClean="0"/>
              <a:t>Education of Midwives &amp; Doctors re migrant </a:t>
            </a:r>
            <a:r>
              <a:rPr lang="en-GB" sz="2400" b="1" dirty="0" err="1" smtClean="0"/>
              <a:t>womens</a:t>
            </a:r>
            <a:r>
              <a:rPr lang="en-GB" sz="2400" b="1" dirty="0" smtClean="0"/>
              <a:t> needs</a:t>
            </a:r>
            <a:endParaRPr lang="en-GB" sz="2400" b="1" dirty="0" smtClean="0"/>
          </a:p>
          <a:p>
            <a:pPr>
              <a:lnSpc>
                <a:spcPct val="80000"/>
              </a:lnSpc>
            </a:pPr>
            <a:endParaRPr lang="en-GB" sz="2400" b="1" dirty="0" smtClean="0"/>
          </a:p>
          <a:p>
            <a:pPr>
              <a:lnSpc>
                <a:spcPct val="80000"/>
              </a:lnSpc>
            </a:pPr>
            <a:r>
              <a:rPr lang="en-GB" sz="2400" b="1" dirty="0" smtClean="0"/>
              <a:t>Social marketing – </a:t>
            </a:r>
            <a:r>
              <a:rPr lang="en-GB" sz="2400" dirty="0" smtClean="0"/>
              <a:t>getting women to engage with maternity services and making maternity services relevant </a:t>
            </a:r>
            <a:r>
              <a:rPr lang="en-GB" sz="2400" dirty="0" smtClean="0"/>
              <a:t>&amp; </a:t>
            </a:r>
            <a:r>
              <a:rPr lang="en-GB" sz="2400" dirty="0" smtClean="0"/>
              <a:t>flexible for women</a:t>
            </a:r>
          </a:p>
          <a:p>
            <a:pPr>
              <a:lnSpc>
                <a:spcPct val="80000"/>
              </a:lnSpc>
            </a:pPr>
            <a:endParaRPr lang="en-GB" sz="2400" dirty="0" smtClean="0"/>
          </a:p>
          <a:p>
            <a:pPr>
              <a:lnSpc>
                <a:spcPct val="80000"/>
              </a:lnSpc>
            </a:pPr>
            <a:r>
              <a:rPr lang="en-GB" sz="2400" b="1" dirty="0" smtClean="0"/>
              <a:t>Access </a:t>
            </a:r>
            <a:r>
              <a:rPr lang="en-GB" sz="2400" dirty="0" smtClean="0"/>
              <a:t>-  Early &amp; ease of access - provide affordable transport  to clinics.  Provide  flexibility in service provision –’drop ins</a:t>
            </a:r>
            <a:r>
              <a:rPr lang="en-GB" sz="2400" dirty="0" smtClean="0"/>
              <a:t>’ .  Fast track  HUB if clinic full send to next available clinic</a:t>
            </a:r>
            <a:endParaRPr lang="en-GB" sz="2800"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559</Words>
  <Application>Microsoft Office PowerPoint</Application>
  <PresentationFormat>On-screen Show (4:3)</PresentationFormat>
  <Paragraphs>76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Pre &amp; Post Maternity Services for Migrant Women</vt:lpstr>
      <vt:lpstr>Background</vt:lpstr>
      <vt:lpstr>32% of our population (87,900) are children and young people (under 19 years) Expected to increase in the next 5 years to 22,000</vt:lpstr>
      <vt:lpstr>Maternity Care in UK </vt:lpstr>
      <vt:lpstr>Key Challenges/Barriers</vt:lpstr>
      <vt:lpstr>Key Challenges/Barriers</vt:lpstr>
      <vt:lpstr>Slide 7</vt:lpstr>
      <vt:lpstr>               Conclusion  Risk assessing both medically &amp; socially  Smaller caseloads for midwives who have women with complex needs (NICE 2010)  Moving away from the traditional model of care to have services that embrace migrant women &amp; their families. Deliver care in a way that accommodates individual need.  One size or time does not always fit all.  Acknowledging the need for longer AN appointments for some women  Act on poverty, use other agencies POW, Family support  Reference – NICE (2010) Pregnancy &amp; complex social factors: A model for service provision for women with complex social factors.  [Online] www.nice.org</vt:lpstr>
      <vt:lpstr>Conclusion continued</vt:lpstr>
      <vt:lpstr>Thank you for listening</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 &amp; Post Maternity Services for Migrant Women</dc:title>
  <dc:creator>Inyingi</dc:creator>
  <cp:lastModifiedBy>Inyingi</cp:lastModifiedBy>
  <cp:revision>3</cp:revision>
  <dcterms:created xsi:type="dcterms:W3CDTF">2010-11-09T15:05:10Z</dcterms:created>
  <dcterms:modified xsi:type="dcterms:W3CDTF">2010-11-10T23:17:30Z</dcterms:modified>
</cp:coreProperties>
</file>