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308" r:id="rId2"/>
    <p:sldId id="315" r:id="rId3"/>
    <p:sldId id="310" r:id="rId4"/>
    <p:sldId id="304" r:id="rId5"/>
    <p:sldId id="312" r:id="rId6"/>
    <p:sldId id="288" r:id="rId7"/>
    <p:sldId id="278" r:id="rId8"/>
    <p:sldId id="298" r:id="rId9"/>
    <p:sldId id="282" r:id="rId10"/>
    <p:sldId id="285" r:id="rId11"/>
    <p:sldId id="291" r:id="rId12"/>
    <p:sldId id="283" r:id="rId13"/>
    <p:sldId id="314" r:id="rId14"/>
    <p:sldId id="320" r:id="rId15"/>
    <p:sldId id="318" r:id="rId16"/>
  </p:sldIdLst>
  <p:sldSz cx="9144000" cy="6858000" type="screen4x3"/>
  <p:notesSz cx="6794500" cy="99218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174F"/>
    <a:srgbClr val="FF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898" autoAdjust="0"/>
    <p:restoredTop sz="58226" autoAdjust="0"/>
  </p:normalViewPr>
  <p:slideViewPr>
    <p:cSldViewPr>
      <p:cViewPr varScale="1">
        <p:scale>
          <a:sx n="52" d="100"/>
          <a:sy n="52" d="100"/>
        </p:scale>
        <p:origin x="-188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166" y="-108"/>
      </p:cViewPr>
      <p:guideLst>
        <p:guide orient="horz" pos="3125"/>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90FB37-6238-4ABA-B10F-E4E9A5E3AFBF}" type="doc">
      <dgm:prSet loTypeId="urn:microsoft.com/office/officeart/2005/8/layout/arrow2" loCatId="process" qsTypeId="urn:microsoft.com/office/officeart/2005/8/quickstyle/simple5" qsCatId="simple" csTypeId="urn:microsoft.com/office/officeart/2005/8/colors/colorful2" csCatId="colorful" phldr="1"/>
      <dgm:spPr/>
    </dgm:pt>
    <dgm:pt modelId="{B77B208F-3EC1-4AA7-94F2-77FA2E6FF2D3}">
      <dgm:prSet phldrT="[Text]"/>
      <dgm:spPr/>
      <dgm:t>
        <a:bodyPr/>
        <a:lstStyle/>
        <a:p>
          <a:r>
            <a:rPr lang="en-GB" dirty="0" smtClean="0"/>
            <a:t>Inspire</a:t>
          </a:r>
          <a:endParaRPr lang="en-GB" dirty="0"/>
        </a:p>
      </dgm:t>
    </dgm:pt>
    <dgm:pt modelId="{F471DABE-DF5B-49EC-9E41-90746A46DC8A}" type="parTrans" cxnId="{B4B72FA3-80F7-4822-9D1D-ECCC50233D25}">
      <dgm:prSet/>
      <dgm:spPr/>
      <dgm:t>
        <a:bodyPr/>
        <a:lstStyle/>
        <a:p>
          <a:endParaRPr lang="en-GB"/>
        </a:p>
      </dgm:t>
    </dgm:pt>
    <dgm:pt modelId="{5243CE84-F42C-403B-99B9-70D5BB0486D1}" type="sibTrans" cxnId="{B4B72FA3-80F7-4822-9D1D-ECCC50233D25}">
      <dgm:prSet/>
      <dgm:spPr/>
      <dgm:t>
        <a:bodyPr/>
        <a:lstStyle/>
        <a:p>
          <a:endParaRPr lang="en-GB"/>
        </a:p>
      </dgm:t>
    </dgm:pt>
    <dgm:pt modelId="{56A2FA2F-1169-45BE-AF9F-860654E4434F}">
      <dgm:prSet phldrT="[Text]"/>
      <dgm:spPr/>
      <dgm:t>
        <a:bodyPr/>
        <a:lstStyle/>
        <a:p>
          <a:r>
            <a:rPr lang="en-GB" dirty="0" smtClean="0"/>
            <a:t>Explore</a:t>
          </a:r>
          <a:endParaRPr lang="en-GB" dirty="0"/>
        </a:p>
      </dgm:t>
    </dgm:pt>
    <dgm:pt modelId="{A8D37650-A55D-4537-9A9C-8DD3037D5635}" type="parTrans" cxnId="{0B428B91-745A-4F1F-9458-F777DCFFA712}">
      <dgm:prSet/>
      <dgm:spPr/>
      <dgm:t>
        <a:bodyPr/>
        <a:lstStyle/>
        <a:p>
          <a:endParaRPr lang="en-GB"/>
        </a:p>
      </dgm:t>
    </dgm:pt>
    <dgm:pt modelId="{743C4DE9-5E4E-4608-B38F-8FCF6563A278}" type="sibTrans" cxnId="{0B428B91-745A-4F1F-9458-F777DCFFA712}">
      <dgm:prSet/>
      <dgm:spPr/>
      <dgm:t>
        <a:bodyPr/>
        <a:lstStyle/>
        <a:p>
          <a:endParaRPr lang="en-GB"/>
        </a:p>
      </dgm:t>
    </dgm:pt>
    <dgm:pt modelId="{DFCF5C63-8188-488D-9AF3-A6742F6C82A2}">
      <dgm:prSet phldrT="[Text]"/>
      <dgm:spPr/>
      <dgm:t>
        <a:bodyPr/>
        <a:lstStyle/>
        <a:p>
          <a:r>
            <a:rPr lang="en-GB" dirty="0" smtClean="0"/>
            <a:t>Boost</a:t>
          </a:r>
          <a:endParaRPr lang="en-GB" dirty="0"/>
        </a:p>
      </dgm:t>
    </dgm:pt>
    <dgm:pt modelId="{87CE26C5-C565-403D-9972-CD81EF6AC9E0}" type="parTrans" cxnId="{1D73B3B5-DEBF-49AB-A7D0-B4ABBFF76270}">
      <dgm:prSet/>
      <dgm:spPr/>
      <dgm:t>
        <a:bodyPr/>
        <a:lstStyle/>
        <a:p>
          <a:endParaRPr lang="en-GB"/>
        </a:p>
      </dgm:t>
    </dgm:pt>
    <dgm:pt modelId="{3426B867-1E4E-4D49-89DB-7DDAEBCDD658}" type="sibTrans" cxnId="{1D73B3B5-DEBF-49AB-A7D0-B4ABBFF76270}">
      <dgm:prSet/>
      <dgm:spPr/>
      <dgm:t>
        <a:bodyPr/>
        <a:lstStyle/>
        <a:p>
          <a:endParaRPr lang="en-GB"/>
        </a:p>
      </dgm:t>
    </dgm:pt>
    <dgm:pt modelId="{125CEACC-B41D-49FD-8AD5-50A8FFF8A02B}">
      <dgm:prSet phldrT="[Text]"/>
      <dgm:spPr/>
      <dgm:t>
        <a:bodyPr/>
        <a:lstStyle/>
        <a:p>
          <a:r>
            <a:rPr lang="en-GB" dirty="0" smtClean="0"/>
            <a:t>Launch</a:t>
          </a:r>
          <a:endParaRPr lang="en-GB" dirty="0"/>
        </a:p>
      </dgm:t>
    </dgm:pt>
    <dgm:pt modelId="{33BFA24B-D46F-4EF8-B3F6-BA345A173BF6}" type="parTrans" cxnId="{F8680C4C-DBF5-428F-A876-521ADA1CC043}">
      <dgm:prSet/>
      <dgm:spPr/>
      <dgm:t>
        <a:bodyPr/>
        <a:lstStyle/>
        <a:p>
          <a:endParaRPr lang="en-GB"/>
        </a:p>
      </dgm:t>
    </dgm:pt>
    <dgm:pt modelId="{D4F494C3-34C5-42C1-B3FC-6CE5C37F556A}" type="sibTrans" cxnId="{F8680C4C-DBF5-428F-A876-521ADA1CC043}">
      <dgm:prSet/>
      <dgm:spPr/>
      <dgm:t>
        <a:bodyPr/>
        <a:lstStyle/>
        <a:p>
          <a:endParaRPr lang="en-GB"/>
        </a:p>
      </dgm:t>
    </dgm:pt>
    <dgm:pt modelId="{99D38587-D534-4C0B-95E8-89ABE9F0DC4A}" type="pres">
      <dgm:prSet presAssocID="{FB90FB37-6238-4ABA-B10F-E4E9A5E3AFBF}" presName="arrowDiagram" presStyleCnt="0">
        <dgm:presLayoutVars>
          <dgm:chMax val="5"/>
          <dgm:dir/>
          <dgm:resizeHandles val="exact"/>
        </dgm:presLayoutVars>
      </dgm:prSet>
      <dgm:spPr/>
    </dgm:pt>
    <dgm:pt modelId="{DE6728F3-04CA-4B6F-BE2E-3690DABA3953}" type="pres">
      <dgm:prSet presAssocID="{FB90FB37-6238-4ABA-B10F-E4E9A5E3AFBF}" presName="arrow" presStyleLbl="bgShp" presStyleIdx="0" presStyleCnt="1">
        <dgm:style>
          <a:lnRef idx="3">
            <a:schemeClr val="lt1"/>
          </a:lnRef>
          <a:fillRef idx="1">
            <a:schemeClr val="accent1"/>
          </a:fillRef>
          <a:effectRef idx="1">
            <a:schemeClr val="accent1"/>
          </a:effectRef>
          <a:fontRef idx="minor">
            <a:schemeClr val="lt1"/>
          </a:fontRef>
        </dgm:style>
      </dgm:prSet>
      <dgm:spPr>
        <a:ln/>
      </dgm:spPr>
      <dgm:t>
        <a:bodyPr/>
        <a:lstStyle/>
        <a:p>
          <a:endParaRPr lang="en-GB"/>
        </a:p>
      </dgm:t>
    </dgm:pt>
    <dgm:pt modelId="{E7CAF020-0415-4A11-9B53-800E97C98CF2}" type="pres">
      <dgm:prSet presAssocID="{FB90FB37-6238-4ABA-B10F-E4E9A5E3AFBF}" presName="arrowDiagram4" presStyleCnt="0"/>
      <dgm:spPr/>
    </dgm:pt>
    <dgm:pt modelId="{34663D6F-EC60-40B5-ABB1-931D65E9F5D0}" type="pres">
      <dgm:prSet presAssocID="{B77B208F-3EC1-4AA7-94F2-77FA2E6FF2D3}" presName="bullet4a" presStyleLbl="node1" presStyleIdx="0" presStyleCnt="4"/>
      <dgm:spPr/>
    </dgm:pt>
    <dgm:pt modelId="{BC56869F-C796-430B-97E1-E8ECB0800826}" type="pres">
      <dgm:prSet presAssocID="{B77B208F-3EC1-4AA7-94F2-77FA2E6FF2D3}" presName="textBox4a" presStyleLbl="revTx" presStyleIdx="0" presStyleCnt="4">
        <dgm:presLayoutVars>
          <dgm:bulletEnabled val="1"/>
        </dgm:presLayoutVars>
      </dgm:prSet>
      <dgm:spPr/>
      <dgm:t>
        <a:bodyPr/>
        <a:lstStyle/>
        <a:p>
          <a:endParaRPr lang="en-GB"/>
        </a:p>
      </dgm:t>
    </dgm:pt>
    <dgm:pt modelId="{5983B5A4-93F6-4849-88CB-FBD5938261FE}" type="pres">
      <dgm:prSet presAssocID="{56A2FA2F-1169-45BE-AF9F-860654E4434F}" presName="bullet4b" presStyleLbl="node1" presStyleIdx="1" presStyleCnt="4">
        <dgm:style>
          <a:lnRef idx="0">
            <a:schemeClr val="accent6"/>
          </a:lnRef>
          <a:fillRef idx="3">
            <a:schemeClr val="accent6"/>
          </a:fillRef>
          <a:effectRef idx="3">
            <a:schemeClr val="accent6"/>
          </a:effectRef>
          <a:fontRef idx="minor">
            <a:schemeClr val="lt1"/>
          </a:fontRef>
        </dgm:style>
      </dgm:prSet>
      <dgm:spPr/>
    </dgm:pt>
    <dgm:pt modelId="{48745396-DC22-44C0-B51C-95698827954A}" type="pres">
      <dgm:prSet presAssocID="{56A2FA2F-1169-45BE-AF9F-860654E4434F}" presName="textBox4b" presStyleLbl="revTx" presStyleIdx="1" presStyleCnt="4">
        <dgm:presLayoutVars>
          <dgm:bulletEnabled val="1"/>
        </dgm:presLayoutVars>
      </dgm:prSet>
      <dgm:spPr/>
      <dgm:t>
        <a:bodyPr/>
        <a:lstStyle/>
        <a:p>
          <a:endParaRPr lang="en-GB"/>
        </a:p>
      </dgm:t>
    </dgm:pt>
    <dgm:pt modelId="{0891003D-C44E-4DA0-A0BF-5B0E6E3DC4F0}" type="pres">
      <dgm:prSet presAssocID="{125CEACC-B41D-49FD-8AD5-50A8FFF8A02B}" presName="bullet4c" presStyleLbl="node1" presStyleIdx="2" presStyleCnt="4" custLinFactNeighborX="56138">
        <dgm:style>
          <a:lnRef idx="0">
            <a:schemeClr val="accent4"/>
          </a:lnRef>
          <a:fillRef idx="3">
            <a:schemeClr val="accent4"/>
          </a:fillRef>
          <a:effectRef idx="3">
            <a:schemeClr val="accent4"/>
          </a:effectRef>
          <a:fontRef idx="minor">
            <a:schemeClr val="lt1"/>
          </a:fontRef>
        </dgm:style>
      </dgm:prSet>
      <dgm:spPr/>
    </dgm:pt>
    <dgm:pt modelId="{21828616-4AF5-4509-8B0F-80323081455D}" type="pres">
      <dgm:prSet presAssocID="{125CEACC-B41D-49FD-8AD5-50A8FFF8A02B}" presName="textBox4c" presStyleLbl="revTx" presStyleIdx="2" presStyleCnt="4" custLinFactNeighborX="20345">
        <dgm:presLayoutVars>
          <dgm:bulletEnabled val="1"/>
        </dgm:presLayoutVars>
      </dgm:prSet>
      <dgm:spPr/>
      <dgm:t>
        <a:bodyPr/>
        <a:lstStyle/>
        <a:p>
          <a:endParaRPr lang="en-GB"/>
        </a:p>
      </dgm:t>
    </dgm:pt>
    <dgm:pt modelId="{19B3A732-3400-40CA-883A-C387A83A34B3}" type="pres">
      <dgm:prSet presAssocID="{DFCF5C63-8188-488D-9AF3-A6742F6C82A2}" presName="bullet4d" presStyleLbl="node1" presStyleIdx="3" presStyleCnt="4" custLinFactNeighborX="26838"/>
      <dgm:spPr/>
    </dgm:pt>
    <dgm:pt modelId="{5FDBDEEB-1FC7-4C5D-932E-B7931486FDAF}" type="pres">
      <dgm:prSet presAssocID="{DFCF5C63-8188-488D-9AF3-A6742F6C82A2}" presName="textBox4d" presStyleLbl="revTx" presStyleIdx="3" presStyleCnt="4" custLinFactNeighborX="14200" custLinFactNeighborY="810">
        <dgm:presLayoutVars>
          <dgm:bulletEnabled val="1"/>
        </dgm:presLayoutVars>
      </dgm:prSet>
      <dgm:spPr/>
      <dgm:t>
        <a:bodyPr/>
        <a:lstStyle/>
        <a:p>
          <a:endParaRPr lang="en-GB"/>
        </a:p>
      </dgm:t>
    </dgm:pt>
  </dgm:ptLst>
  <dgm:cxnLst>
    <dgm:cxn modelId="{B4B72FA3-80F7-4822-9D1D-ECCC50233D25}" srcId="{FB90FB37-6238-4ABA-B10F-E4E9A5E3AFBF}" destId="{B77B208F-3EC1-4AA7-94F2-77FA2E6FF2D3}" srcOrd="0" destOrd="0" parTransId="{F471DABE-DF5B-49EC-9E41-90746A46DC8A}" sibTransId="{5243CE84-F42C-403B-99B9-70D5BB0486D1}"/>
    <dgm:cxn modelId="{05686942-FEE6-471E-B6CC-5238A7BE1210}" type="presOf" srcId="{56A2FA2F-1169-45BE-AF9F-860654E4434F}" destId="{48745396-DC22-44C0-B51C-95698827954A}" srcOrd="0" destOrd="0" presId="urn:microsoft.com/office/officeart/2005/8/layout/arrow2"/>
    <dgm:cxn modelId="{0B428B91-745A-4F1F-9458-F777DCFFA712}" srcId="{FB90FB37-6238-4ABA-B10F-E4E9A5E3AFBF}" destId="{56A2FA2F-1169-45BE-AF9F-860654E4434F}" srcOrd="1" destOrd="0" parTransId="{A8D37650-A55D-4537-9A9C-8DD3037D5635}" sibTransId="{743C4DE9-5E4E-4608-B38F-8FCF6563A278}"/>
    <dgm:cxn modelId="{F988EB2F-0313-4DA5-8BEE-F39D93B082FD}" type="presOf" srcId="{DFCF5C63-8188-488D-9AF3-A6742F6C82A2}" destId="{5FDBDEEB-1FC7-4C5D-932E-B7931486FDAF}" srcOrd="0" destOrd="0" presId="urn:microsoft.com/office/officeart/2005/8/layout/arrow2"/>
    <dgm:cxn modelId="{1D73B3B5-DEBF-49AB-A7D0-B4ABBFF76270}" srcId="{FB90FB37-6238-4ABA-B10F-E4E9A5E3AFBF}" destId="{DFCF5C63-8188-488D-9AF3-A6742F6C82A2}" srcOrd="3" destOrd="0" parTransId="{87CE26C5-C565-403D-9972-CD81EF6AC9E0}" sibTransId="{3426B867-1E4E-4D49-89DB-7DDAEBCDD658}"/>
    <dgm:cxn modelId="{383CD6F3-2695-4D00-A505-C319B90FA1C4}" type="presOf" srcId="{FB90FB37-6238-4ABA-B10F-E4E9A5E3AFBF}" destId="{99D38587-D534-4C0B-95E8-89ABE9F0DC4A}" srcOrd="0" destOrd="0" presId="urn:microsoft.com/office/officeart/2005/8/layout/arrow2"/>
    <dgm:cxn modelId="{F8680C4C-DBF5-428F-A876-521ADA1CC043}" srcId="{FB90FB37-6238-4ABA-B10F-E4E9A5E3AFBF}" destId="{125CEACC-B41D-49FD-8AD5-50A8FFF8A02B}" srcOrd="2" destOrd="0" parTransId="{33BFA24B-D46F-4EF8-B3F6-BA345A173BF6}" sibTransId="{D4F494C3-34C5-42C1-B3FC-6CE5C37F556A}"/>
    <dgm:cxn modelId="{1722CE0D-F7F0-46D0-9325-3A1C854781B3}" type="presOf" srcId="{125CEACC-B41D-49FD-8AD5-50A8FFF8A02B}" destId="{21828616-4AF5-4509-8B0F-80323081455D}" srcOrd="0" destOrd="0" presId="urn:microsoft.com/office/officeart/2005/8/layout/arrow2"/>
    <dgm:cxn modelId="{665A2D02-D203-4B3A-99A2-203216234BFE}" type="presOf" srcId="{B77B208F-3EC1-4AA7-94F2-77FA2E6FF2D3}" destId="{BC56869F-C796-430B-97E1-E8ECB0800826}" srcOrd="0" destOrd="0" presId="urn:microsoft.com/office/officeart/2005/8/layout/arrow2"/>
    <dgm:cxn modelId="{C6A23A25-447E-48B2-8EEA-4FEDF5EAEA17}" type="presParOf" srcId="{99D38587-D534-4C0B-95E8-89ABE9F0DC4A}" destId="{DE6728F3-04CA-4B6F-BE2E-3690DABA3953}" srcOrd="0" destOrd="0" presId="urn:microsoft.com/office/officeart/2005/8/layout/arrow2"/>
    <dgm:cxn modelId="{8DCF1498-779E-4765-97C0-91A1392CCD89}" type="presParOf" srcId="{99D38587-D534-4C0B-95E8-89ABE9F0DC4A}" destId="{E7CAF020-0415-4A11-9B53-800E97C98CF2}" srcOrd="1" destOrd="0" presId="urn:microsoft.com/office/officeart/2005/8/layout/arrow2"/>
    <dgm:cxn modelId="{2F348A53-7BCC-4B1C-9C43-A37CC10BFBB9}" type="presParOf" srcId="{E7CAF020-0415-4A11-9B53-800E97C98CF2}" destId="{34663D6F-EC60-40B5-ABB1-931D65E9F5D0}" srcOrd="0" destOrd="0" presId="urn:microsoft.com/office/officeart/2005/8/layout/arrow2"/>
    <dgm:cxn modelId="{83ACC107-AB7D-4031-9742-43511C957C1A}" type="presParOf" srcId="{E7CAF020-0415-4A11-9B53-800E97C98CF2}" destId="{BC56869F-C796-430B-97E1-E8ECB0800826}" srcOrd="1" destOrd="0" presId="urn:microsoft.com/office/officeart/2005/8/layout/arrow2"/>
    <dgm:cxn modelId="{98B537E2-6816-482C-83B8-857C55F88CDF}" type="presParOf" srcId="{E7CAF020-0415-4A11-9B53-800E97C98CF2}" destId="{5983B5A4-93F6-4849-88CB-FBD5938261FE}" srcOrd="2" destOrd="0" presId="urn:microsoft.com/office/officeart/2005/8/layout/arrow2"/>
    <dgm:cxn modelId="{84B61409-78A8-4BAD-8B24-2D8B8162A7D1}" type="presParOf" srcId="{E7CAF020-0415-4A11-9B53-800E97C98CF2}" destId="{48745396-DC22-44C0-B51C-95698827954A}" srcOrd="3" destOrd="0" presId="urn:microsoft.com/office/officeart/2005/8/layout/arrow2"/>
    <dgm:cxn modelId="{815164DE-6CCE-4D82-AC81-61F3A75F592F}" type="presParOf" srcId="{E7CAF020-0415-4A11-9B53-800E97C98CF2}" destId="{0891003D-C44E-4DA0-A0BF-5B0E6E3DC4F0}" srcOrd="4" destOrd="0" presId="urn:microsoft.com/office/officeart/2005/8/layout/arrow2"/>
    <dgm:cxn modelId="{CD7A6D40-BCCC-4B7E-9C7F-49163E16321D}" type="presParOf" srcId="{E7CAF020-0415-4A11-9B53-800E97C98CF2}" destId="{21828616-4AF5-4509-8B0F-80323081455D}" srcOrd="5" destOrd="0" presId="urn:microsoft.com/office/officeart/2005/8/layout/arrow2"/>
    <dgm:cxn modelId="{DDA1B3E1-A92B-4845-8E23-C3C4DBA53A6A}" type="presParOf" srcId="{E7CAF020-0415-4A11-9B53-800E97C98CF2}" destId="{19B3A732-3400-40CA-883A-C387A83A34B3}" srcOrd="6" destOrd="0" presId="urn:microsoft.com/office/officeart/2005/8/layout/arrow2"/>
    <dgm:cxn modelId="{3BDDAD36-01E3-4467-8E44-1587D1137F65}" type="presParOf" srcId="{E7CAF020-0415-4A11-9B53-800E97C98CF2}" destId="{5FDBDEEB-1FC7-4C5D-932E-B7931486FDAF}" srcOrd="7"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6728F3-04CA-4B6F-BE2E-3690DABA3953}">
      <dsp:nvSpPr>
        <dsp:cNvPr id="0" name=""/>
        <dsp:cNvSpPr/>
      </dsp:nvSpPr>
      <dsp:spPr>
        <a:xfrm>
          <a:off x="0" y="80367"/>
          <a:ext cx="8429684" cy="5268552"/>
        </a:xfrm>
        <a:prstGeom prst="swooshArrow">
          <a:avLst>
            <a:gd name="adj1" fmla="val 25000"/>
            <a:gd name="adj2" fmla="val 25000"/>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sp>
    <dsp:sp modelId="{34663D6F-EC60-40B5-ABB1-931D65E9F5D0}">
      <dsp:nvSpPr>
        <dsp:cNvPr id="0" name=""/>
        <dsp:cNvSpPr/>
      </dsp:nvSpPr>
      <dsp:spPr>
        <a:xfrm>
          <a:off x="830323" y="3998063"/>
          <a:ext cx="193882" cy="193882"/>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C56869F-C796-430B-97E1-E8ECB0800826}">
      <dsp:nvSpPr>
        <dsp:cNvPr id="0" name=""/>
        <dsp:cNvSpPr/>
      </dsp:nvSpPr>
      <dsp:spPr>
        <a:xfrm>
          <a:off x="927265" y="4095004"/>
          <a:ext cx="1441475" cy="1253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734" tIns="0" rIns="0" bIns="0" numCol="1" spcCol="1270" anchor="t" anchorCtr="0">
          <a:noAutofit/>
        </a:bodyPr>
        <a:lstStyle/>
        <a:p>
          <a:pPr lvl="0" algn="l" defTabSz="1689100">
            <a:lnSpc>
              <a:spcPct val="90000"/>
            </a:lnSpc>
            <a:spcBef>
              <a:spcPct val="0"/>
            </a:spcBef>
            <a:spcAft>
              <a:spcPct val="35000"/>
            </a:spcAft>
          </a:pPr>
          <a:r>
            <a:rPr lang="en-GB" sz="3800" kern="1200" dirty="0" smtClean="0"/>
            <a:t>Inspire</a:t>
          </a:r>
          <a:endParaRPr lang="en-GB" sz="3800" kern="1200" dirty="0"/>
        </a:p>
      </dsp:txBody>
      <dsp:txXfrm>
        <a:off x="927265" y="4095004"/>
        <a:ext cx="1441475" cy="1253915"/>
      </dsp:txXfrm>
    </dsp:sp>
    <dsp:sp modelId="{5983B5A4-93F6-4849-88CB-FBD5938261FE}">
      <dsp:nvSpPr>
        <dsp:cNvPr id="0" name=""/>
        <dsp:cNvSpPr/>
      </dsp:nvSpPr>
      <dsp:spPr>
        <a:xfrm>
          <a:off x="2200147" y="2772598"/>
          <a:ext cx="337187" cy="337187"/>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sp>
    <dsp:sp modelId="{48745396-DC22-44C0-B51C-95698827954A}">
      <dsp:nvSpPr>
        <dsp:cNvPr id="0" name=""/>
        <dsp:cNvSpPr/>
      </dsp:nvSpPr>
      <dsp:spPr>
        <a:xfrm>
          <a:off x="2368741" y="2941191"/>
          <a:ext cx="1770233" cy="2407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669" tIns="0" rIns="0" bIns="0" numCol="1" spcCol="1270" anchor="t" anchorCtr="0">
          <a:noAutofit/>
        </a:bodyPr>
        <a:lstStyle/>
        <a:p>
          <a:pPr lvl="0" algn="l" defTabSz="1689100">
            <a:lnSpc>
              <a:spcPct val="90000"/>
            </a:lnSpc>
            <a:spcBef>
              <a:spcPct val="0"/>
            </a:spcBef>
            <a:spcAft>
              <a:spcPct val="35000"/>
            </a:spcAft>
          </a:pPr>
          <a:r>
            <a:rPr lang="en-GB" sz="3800" kern="1200" dirty="0" smtClean="0"/>
            <a:t>Explore</a:t>
          </a:r>
          <a:endParaRPr lang="en-GB" sz="3800" kern="1200" dirty="0"/>
        </a:p>
      </dsp:txBody>
      <dsp:txXfrm>
        <a:off x="2368741" y="2941191"/>
        <a:ext cx="1770233" cy="2407728"/>
      </dsp:txXfrm>
    </dsp:sp>
    <dsp:sp modelId="{0891003D-C44E-4DA0-A0BF-5B0E6E3DC4F0}">
      <dsp:nvSpPr>
        <dsp:cNvPr id="0" name=""/>
        <dsp:cNvSpPr/>
      </dsp:nvSpPr>
      <dsp:spPr>
        <a:xfrm>
          <a:off x="4200116" y="1869568"/>
          <a:ext cx="446773" cy="446773"/>
        </a:xfrm>
        <a:prstGeom prst="ellipse">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sp>
    <dsp:sp modelId="{21828616-4AF5-4509-8B0F-80323081455D}">
      <dsp:nvSpPr>
        <dsp:cNvPr id="0" name=""/>
        <dsp:cNvSpPr/>
      </dsp:nvSpPr>
      <dsp:spPr>
        <a:xfrm>
          <a:off x="4532847" y="2092954"/>
          <a:ext cx="1770233" cy="3255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736" tIns="0" rIns="0" bIns="0" numCol="1" spcCol="1270" anchor="t" anchorCtr="0">
          <a:noAutofit/>
        </a:bodyPr>
        <a:lstStyle/>
        <a:p>
          <a:pPr lvl="0" algn="l" defTabSz="1689100">
            <a:lnSpc>
              <a:spcPct val="90000"/>
            </a:lnSpc>
            <a:spcBef>
              <a:spcPct val="0"/>
            </a:spcBef>
            <a:spcAft>
              <a:spcPct val="35000"/>
            </a:spcAft>
          </a:pPr>
          <a:r>
            <a:rPr lang="en-GB" sz="3800" kern="1200" dirty="0" smtClean="0"/>
            <a:t>Launch</a:t>
          </a:r>
          <a:endParaRPr lang="en-GB" sz="3800" kern="1200" dirty="0"/>
        </a:p>
      </dsp:txBody>
      <dsp:txXfrm>
        <a:off x="4532847" y="2092954"/>
        <a:ext cx="1770233" cy="3255965"/>
      </dsp:txXfrm>
    </dsp:sp>
    <dsp:sp modelId="{19B3A732-3400-40CA-883A-C387A83A34B3}">
      <dsp:nvSpPr>
        <dsp:cNvPr id="0" name=""/>
        <dsp:cNvSpPr/>
      </dsp:nvSpPr>
      <dsp:spPr>
        <a:xfrm>
          <a:off x="6015042" y="1272114"/>
          <a:ext cx="598507" cy="598507"/>
        </a:xfrm>
        <a:prstGeom prst="ellips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FDBDEEB-1FC7-4C5D-932E-B7931486FDAF}">
      <dsp:nvSpPr>
        <dsp:cNvPr id="0" name=""/>
        <dsp:cNvSpPr/>
      </dsp:nvSpPr>
      <dsp:spPr>
        <a:xfrm>
          <a:off x="6405042" y="1601966"/>
          <a:ext cx="1770233" cy="3777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137" tIns="0" rIns="0" bIns="0" numCol="1" spcCol="1270" anchor="t" anchorCtr="0">
          <a:noAutofit/>
        </a:bodyPr>
        <a:lstStyle/>
        <a:p>
          <a:pPr lvl="0" algn="l" defTabSz="1689100">
            <a:lnSpc>
              <a:spcPct val="90000"/>
            </a:lnSpc>
            <a:spcBef>
              <a:spcPct val="0"/>
            </a:spcBef>
            <a:spcAft>
              <a:spcPct val="35000"/>
            </a:spcAft>
          </a:pPr>
          <a:r>
            <a:rPr lang="en-GB" sz="3800" kern="1200" dirty="0" smtClean="0"/>
            <a:t>Boost</a:t>
          </a:r>
          <a:endParaRPr lang="en-GB" sz="3800" kern="1200" dirty="0"/>
        </a:p>
      </dsp:txBody>
      <dsp:txXfrm>
        <a:off x="6405042" y="1601966"/>
        <a:ext cx="1770233" cy="3777552"/>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44813" cy="495300"/>
          </a:xfrm>
          <a:prstGeom prst="rect">
            <a:avLst/>
          </a:prstGeom>
          <a:noFill/>
          <a:ln w="9525">
            <a:noFill/>
            <a:miter lim="800000"/>
            <a:headEnd/>
            <a:tailEnd/>
          </a:ln>
        </p:spPr>
        <p:txBody>
          <a:bodyPr vert="horz" wrap="square" lIns="94823" tIns="47412" rIns="94823" bIns="47412" numCol="1" anchor="t" anchorCtr="0" compatLnSpc="1">
            <a:prstTxWarp prst="textNoShape">
              <a:avLst/>
            </a:prstTxWarp>
          </a:bodyPr>
          <a:lstStyle>
            <a:lvl1pPr defTabSz="947738">
              <a:defRPr sz="1300">
                <a:latin typeface="Calibri" pitchFamily="34" charset="0"/>
              </a:defRPr>
            </a:lvl1pPr>
          </a:lstStyle>
          <a:p>
            <a:pPr>
              <a:defRPr/>
            </a:pPr>
            <a:endParaRPr lang="en-US"/>
          </a:p>
        </p:txBody>
      </p:sp>
      <p:sp>
        <p:nvSpPr>
          <p:cNvPr id="27651" name="Rectangle 3"/>
          <p:cNvSpPr>
            <a:spLocks noGrp="1" noChangeArrowheads="1"/>
          </p:cNvSpPr>
          <p:nvPr>
            <p:ph type="dt" sz="quarter" idx="1"/>
          </p:nvPr>
        </p:nvSpPr>
        <p:spPr bwMode="auto">
          <a:xfrm>
            <a:off x="3848100" y="0"/>
            <a:ext cx="2944813" cy="495300"/>
          </a:xfrm>
          <a:prstGeom prst="rect">
            <a:avLst/>
          </a:prstGeom>
          <a:noFill/>
          <a:ln w="9525">
            <a:noFill/>
            <a:miter lim="800000"/>
            <a:headEnd/>
            <a:tailEnd/>
          </a:ln>
        </p:spPr>
        <p:txBody>
          <a:bodyPr vert="horz" wrap="square" lIns="94823" tIns="47412" rIns="94823" bIns="47412" numCol="1" anchor="t" anchorCtr="0" compatLnSpc="1">
            <a:prstTxWarp prst="textNoShape">
              <a:avLst/>
            </a:prstTxWarp>
          </a:bodyPr>
          <a:lstStyle>
            <a:lvl1pPr algn="r" defTabSz="947738">
              <a:defRPr sz="1300">
                <a:latin typeface="Calibri" pitchFamily="34" charset="0"/>
              </a:defRPr>
            </a:lvl1pPr>
          </a:lstStyle>
          <a:p>
            <a:pPr>
              <a:defRPr/>
            </a:pPr>
            <a:fld id="{EF8A20C2-C0C9-4CC2-8EDD-5F696AB7FEAD}" type="datetimeFigureOut">
              <a:rPr lang="en-US"/>
              <a:pPr>
                <a:defRPr/>
              </a:pPr>
              <a:t>2/3/2012</a:t>
            </a:fld>
            <a:endParaRPr lang="en-US"/>
          </a:p>
        </p:txBody>
      </p:sp>
      <p:sp>
        <p:nvSpPr>
          <p:cNvPr id="27652" name="Rectangle 4"/>
          <p:cNvSpPr>
            <a:spLocks noGrp="1" noChangeArrowheads="1"/>
          </p:cNvSpPr>
          <p:nvPr>
            <p:ph type="ftr" sz="quarter" idx="2"/>
          </p:nvPr>
        </p:nvSpPr>
        <p:spPr bwMode="auto">
          <a:xfrm>
            <a:off x="0" y="9423400"/>
            <a:ext cx="2944813" cy="496888"/>
          </a:xfrm>
          <a:prstGeom prst="rect">
            <a:avLst/>
          </a:prstGeom>
          <a:noFill/>
          <a:ln w="9525">
            <a:noFill/>
            <a:miter lim="800000"/>
            <a:headEnd/>
            <a:tailEnd/>
          </a:ln>
        </p:spPr>
        <p:txBody>
          <a:bodyPr vert="horz" wrap="square" lIns="94823" tIns="47412" rIns="94823" bIns="47412" numCol="1" anchor="b" anchorCtr="0" compatLnSpc="1">
            <a:prstTxWarp prst="textNoShape">
              <a:avLst/>
            </a:prstTxWarp>
          </a:bodyPr>
          <a:lstStyle>
            <a:lvl1pPr defTabSz="947738">
              <a:defRPr sz="1300">
                <a:latin typeface="Calibri" pitchFamily="34" charset="0"/>
              </a:defRPr>
            </a:lvl1pPr>
          </a:lstStyle>
          <a:p>
            <a:pPr>
              <a:defRPr/>
            </a:pPr>
            <a:endParaRPr lang="en-US"/>
          </a:p>
        </p:txBody>
      </p:sp>
      <p:sp>
        <p:nvSpPr>
          <p:cNvPr id="27653" name="Rectangle 5"/>
          <p:cNvSpPr>
            <a:spLocks noGrp="1" noChangeArrowheads="1"/>
          </p:cNvSpPr>
          <p:nvPr>
            <p:ph type="sldNum" sz="quarter" idx="3"/>
          </p:nvPr>
        </p:nvSpPr>
        <p:spPr bwMode="auto">
          <a:xfrm>
            <a:off x="3848100" y="9423400"/>
            <a:ext cx="2944813" cy="496888"/>
          </a:xfrm>
          <a:prstGeom prst="rect">
            <a:avLst/>
          </a:prstGeom>
          <a:noFill/>
          <a:ln w="9525">
            <a:noFill/>
            <a:miter lim="800000"/>
            <a:headEnd/>
            <a:tailEnd/>
          </a:ln>
        </p:spPr>
        <p:txBody>
          <a:bodyPr vert="horz" wrap="square" lIns="94823" tIns="47412" rIns="94823" bIns="47412" numCol="1" anchor="b" anchorCtr="0" compatLnSpc="1">
            <a:prstTxWarp prst="textNoShape">
              <a:avLst/>
            </a:prstTxWarp>
          </a:bodyPr>
          <a:lstStyle>
            <a:lvl1pPr algn="r" defTabSz="947738">
              <a:defRPr sz="1300">
                <a:latin typeface="Calibri" pitchFamily="34" charset="0"/>
              </a:defRPr>
            </a:lvl1pPr>
          </a:lstStyle>
          <a:p>
            <a:pPr>
              <a:defRPr/>
            </a:pPr>
            <a:fld id="{7A78097F-1023-4F2E-A1C6-B4E017D1AA8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44813" cy="495300"/>
          </a:xfrm>
          <a:prstGeom prst="rect">
            <a:avLst/>
          </a:prstGeom>
          <a:noFill/>
          <a:ln w="9525">
            <a:noFill/>
            <a:miter lim="800000"/>
            <a:headEnd/>
            <a:tailEnd/>
          </a:ln>
        </p:spPr>
        <p:txBody>
          <a:bodyPr vert="horz" wrap="square" lIns="89803" tIns="44902" rIns="89803" bIns="44902" numCol="1" anchor="t" anchorCtr="0" compatLnSpc="1">
            <a:prstTxWarp prst="textNoShape">
              <a:avLst/>
            </a:prstTxWarp>
          </a:bodyPr>
          <a:lstStyle>
            <a:lvl1pPr defTabSz="898525">
              <a:defRPr sz="1200">
                <a:latin typeface="Calibri" pitchFamily="34" charset="0"/>
              </a:defRPr>
            </a:lvl1pPr>
          </a:lstStyle>
          <a:p>
            <a:pPr>
              <a:defRPr/>
            </a:pPr>
            <a:endParaRPr lang="en-US"/>
          </a:p>
        </p:txBody>
      </p:sp>
      <p:sp>
        <p:nvSpPr>
          <p:cNvPr id="29699" name="Rectangle 3"/>
          <p:cNvSpPr>
            <a:spLocks noGrp="1" noChangeArrowheads="1"/>
          </p:cNvSpPr>
          <p:nvPr>
            <p:ph type="dt" idx="1"/>
          </p:nvPr>
        </p:nvSpPr>
        <p:spPr bwMode="auto">
          <a:xfrm>
            <a:off x="3848100" y="0"/>
            <a:ext cx="2944813" cy="495300"/>
          </a:xfrm>
          <a:prstGeom prst="rect">
            <a:avLst/>
          </a:prstGeom>
          <a:noFill/>
          <a:ln w="9525">
            <a:noFill/>
            <a:miter lim="800000"/>
            <a:headEnd/>
            <a:tailEnd/>
          </a:ln>
        </p:spPr>
        <p:txBody>
          <a:bodyPr vert="horz" wrap="square" lIns="89803" tIns="44902" rIns="89803" bIns="44902" numCol="1" anchor="t" anchorCtr="0" compatLnSpc="1">
            <a:prstTxWarp prst="textNoShape">
              <a:avLst/>
            </a:prstTxWarp>
          </a:bodyPr>
          <a:lstStyle>
            <a:lvl1pPr algn="r" defTabSz="898525">
              <a:defRPr sz="1200">
                <a:latin typeface="Calibri" pitchFamily="34" charset="0"/>
              </a:defRPr>
            </a:lvl1pPr>
          </a:lstStyle>
          <a:p>
            <a:pPr>
              <a:defRPr/>
            </a:pPr>
            <a:fld id="{55A79BFC-1492-4549-942A-5E0FE9A490C4}" type="datetimeFigureOut">
              <a:rPr lang="en-US"/>
              <a:pPr>
                <a:defRPr/>
              </a:pPr>
              <a:t>2/3/2012</a:t>
            </a:fld>
            <a:endParaRPr lang="en-US"/>
          </a:p>
        </p:txBody>
      </p:sp>
      <p:sp>
        <p:nvSpPr>
          <p:cNvPr id="16388" name="Rectangle 4"/>
          <p:cNvSpPr>
            <a:spLocks noGrp="1" noRot="1" noChangeAspect="1" noChangeArrowheads="1" noTextEdit="1"/>
          </p:cNvSpPr>
          <p:nvPr>
            <p:ph type="sldImg" idx="2"/>
          </p:nvPr>
        </p:nvSpPr>
        <p:spPr bwMode="auto">
          <a:xfrm>
            <a:off x="917575" y="744538"/>
            <a:ext cx="4960938" cy="372110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81038" y="4713288"/>
            <a:ext cx="5434012" cy="4464050"/>
          </a:xfrm>
          <a:prstGeom prst="rect">
            <a:avLst/>
          </a:prstGeom>
          <a:noFill/>
          <a:ln w="9525">
            <a:noFill/>
            <a:miter lim="800000"/>
            <a:headEnd/>
            <a:tailEnd/>
          </a:ln>
        </p:spPr>
        <p:txBody>
          <a:bodyPr vert="horz" wrap="square" lIns="89803" tIns="44902" rIns="89803" bIns="4490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9423400"/>
            <a:ext cx="2944813" cy="496888"/>
          </a:xfrm>
          <a:prstGeom prst="rect">
            <a:avLst/>
          </a:prstGeom>
          <a:noFill/>
          <a:ln w="9525">
            <a:noFill/>
            <a:miter lim="800000"/>
            <a:headEnd/>
            <a:tailEnd/>
          </a:ln>
        </p:spPr>
        <p:txBody>
          <a:bodyPr vert="horz" wrap="square" lIns="89803" tIns="44902" rIns="89803" bIns="44902" numCol="1" anchor="b" anchorCtr="0" compatLnSpc="1">
            <a:prstTxWarp prst="textNoShape">
              <a:avLst/>
            </a:prstTxWarp>
          </a:bodyPr>
          <a:lstStyle>
            <a:lvl1pPr defTabSz="898525">
              <a:defRPr sz="1200">
                <a:latin typeface="Calibri" pitchFamily="34" charset="0"/>
              </a:defRPr>
            </a:lvl1pPr>
          </a:lstStyle>
          <a:p>
            <a:pPr>
              <a:defRPr/>
            </a:pPr>
            <a:endParaRPr lang="en-US"/>
          </a:p>
        </p:txBody>
      </p:sp>
      <p:sp>
        <p:nvSpPr>
          <p:cNvPr id="29703" name="Rectangle 7"/>
          <p:cNvSpPr>
            <a:spLocks noGrp="1" noChangeArrowheads="1"/>
          </p:cNvSpPr>
          <p:nvPr>
            <p:ph type="sldNum" sz="quarter" idx="5"/>
          </p:nvPr>
        </p:nvSpPr>
        <p:spPr bwMode="auto">
          <a:xfrm>
            <a:off x="3848100" y="9423400"/>
            <a:ext cx="2944813" cy="496888"/>
          </a:xfrm>
          <a:prstGeom prst="rect">
            <a:avLst/>
          </a:prstGeom>
          <a:noFill/>
          <a:ln w="9525">
            <a:noFill/>
            <a:miter lim="800000"/>
            <a:headEnd/>
            <a:tailEnd/>
          </a:ln>
        </p:spPr>
        <p:txBody>
          <a:bodyPr vert="horz" wrap="square" lIns="89803" tIns="44902" rIns="89803" bIns="44902" numCol="1" anchor="b" anchorCtr="0" compatLnSpc="1">
            <a:prstTxWarp prst="textNoShape">
              <a:avLst/>
            </a:prstTxWarp>
          </a:bodyPr>
          <a:lstStyle>
            <a:lvl1pPr algn="r" defTabSz="898525">
              <a:defRPr sz="1200">
                <a:latin typeface="Calibri" pitchFamily="34" charset="0"/>
              </a:defRPr>
            </a:lvl1pPr>
          </a:lstStyle>
          <a:p>
            <a:pPr>
              <a:defRPr/>
            </a:pPr>
            <a:fld id="{10DE922C-A6D3-4BC8-9E83-173343B8E2B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dirty="0" smtClean="0"/>
              <a:t>Introduce myself and thank the organisers for the opportunity to meet so many interesting people from across Europe</a:t>
            </a:r>
            <a:endParaRPr lang="en-GB" sz="1400" dirty="0"/>
          </a:p>
        </p:txBody>
      </p:sp>
      <p:sp>
        <p:nvSpPr>
          <p:cNvPr id="4" name="Slide Number Placeholder 3"/>
          <p:cNvSpPr>
            <a:spLocks noGrp="1"/>
          </p:cNvSpPr>
          <p:nvPr>
            <p:ph type="sldNum" sz="quarter" idx="10"/>
          </p:nvPr>
        </p:nvSpPr>
        <p:spPr/>
        <p:txBody>
          <a:bodyPr/>
          <a:lstStyle/>
          <a:p>
            <a:pPr>
              <a:defRPr/>
            </a:pPr>
            <a:fld id="{10DE922C-A6D3-4BC8-9E83-173343B8E2B4}"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buClr>
                <a:srgbClr val="C00000"/>
              </a:buClr>
              <a:buFont typeface="Arial" pitchFamily="34" charset="0"/>
              <a:buChar char="•"/>
            </a:pPr>
            <a:r>
              <a:rPr lang="en-GB" sz="2400" dirty="0" smtClean="0"/>
              <a:t>£1,900 average cost per YP. Includes:</a:t>
            </a:r>
          </a:p>
          <a:p>
            <a:pPr lvl="1">
              <a:buClr>
                <a:srgbClr val="C00000"/>
              </a:buClr>
              <a:buFont typeface="Calibri" pitchFamily="34" charset="0"/>
              <a:buChar char="→"/>
            </a:pPr>
            <a:r>
              <a:rPr lang="en-GB" sz="2400" dirty="0" smtClean="0"/>
              <a:t>supporting volunteers, training costs, materials, venues, travel, additional assistance e.g. childcare</a:t>
            </a:r>
          </a:p>
          <a:p>
            <a:pPr lvl="1">
              <a:buClr>
                <a:srgbClr val="C00000"/>
              </a:buClr>
              <a:buFont typeface="Calibri" pitchFamily="34" charset="0"/>
              <a:buChar char="→"/>
            </a:pPr>
            <a:r>
              <a:rPr lang="en-GB" sz="2400" dirty="0" smtClean="0"/>
              <a:t>Will it Work grants</a:t>
            </a:r>
          </a:p>
          <a:p>
            <a:pPr lvl="1">
              <a:buClr>
                <a:srgbClr val="C00000"/>
              </a:buClr>
              <a:buFont typeface="Calibri" pitchFamily="34" charset="0"/>
              <a:buChar char="→"/>
            </a:pPr>
            <a:r>
              <a:rPr lang="en-GB" sz="2400" dirty="0" smtClean="0"/>
              <a:t>Cost of business loans and Equifax reports / administration </a:t>
            </a:r>
          </a:p>
          <a:p>
            <a:pPr lvl="1">
              <a:buClr>
                <a:srgbClr val="C00000"/>
              </a:buClr>
              <a:buFont typeface="Calibri" pitchFamily="34" charset="0"/>
              <a:buChar char="→"/>
            </a:pPr>
            <a:r>
              <a:rPr lang="en-GB" sz="2400" dirty="0" smtClean="0"/>
              <a:t>Programme and regional staff</a:t>
            </a:r>
          </a:p>
          <a:p>
            <a:pPr lvl="1">
              <a:buClr>
                <a:srgbClr val="C00000"/>
              </a:buClr>
              <a:buFont typeface="Calibri" pitchFamily="34" charset="0"/>
              <a:buChar char="→"/>
            </a:pPr>
            <a:r>
              <a:rPr lang="en-GB" sz="2400" dirty="0" smtClean="0"/>
              <a:t>Office costs, marketing, publicity, evaluation, etc.</a:t>
            </a:r>
          </a:p>
          <a:p>
            <a:pPr>
              <a:buFont typeface="Arial" pitchFamily="34" charset="0"/>
              <a:buChar char="•"/>
            </a:pPr>
            <a:endParaRPr lang="en-GB" sz="1200" dirty="0" smtClean="0"/>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sz="1200" b="1" kern="1200" dirty="0" smtClean="0">
                <a:solidFill>
                  <a:schemeClr val="tx1"/>
                </a:solidFill>
                <a:latin typeface="Calibri" pitchFamily="34" charset="0"/>
                <a:ea typeface="+mn-ea"/>
                <a:cs typeface="+mn-cs"/>
              </a:rPr>
              <a:t>Participation </a:t>
            </a:r>
            <a:r>
              <a:rPr lang="en-GB" sz="1200" kern="1200" dirty="0" smtClean="0">
                <a:solidFill>
                  <a:schemeClr val="tx1"/>
                </a:solidFill>
                <a:latin typeface="Calibri" pitchFamily="34" charset="0"/>
                <a:ea typeface="+mn-ea"/>
                <a:cs typeface="+mn-cs"/>
              </a:rPr>
              <a:t>is counted when a young person has attended day two of the EEC</a:t>
            </a:r>
            <a:r>
              <a:rPr lang="en-GB" sz="1200" kern="1200" baseline="0" dirty="0" smtClean="0">
                <a:solidFill>
                  <a:schemeClr val="tx1"/>
                </a:solidFill>
                <a:latin typeface="Calibri" pitchFamily="34" charset="0"/>
                <a:ea typeface="+mn-ea"/>
                <a:cs typeface="+mn-cs"/>
              </a:rPr>
              <a:t> – shows commitment. </a:t>
            </a:r>
            <a:r>
              <a:rPr lang="en-GB" sz="1200" dirty="0" smtClean="0"/>
              <a:t>On </a:t>
            </a:r>
            <a:r>
              <a:rPr lang="en-GB" sz="1200" dirty="0" smtClean="0"/>
              <a:t>track to do the same number</a:t>
            </a:r>
            <a:r>
              <a:rPr lang="en-GB" sz="1200" baseline="0" dirty="0" smtClean="0"/>
              <a:t> of YP this </a:t>
            </a:r>
            <a:r>
              <a:rPr lang="en-GB" sz="1200" baseline="0" dirty="0" smtClean="0"/>
              <a:t>year– 5670. growth next year?</a:t>
            </a:r>
            <a:endParaRPr lang="en-GB" sz="1200" baseline="0" dirty="0" smtClean="0"/>
          </a:p>
          <a:p>
            <a:pPr>
              <a:buFont typeface="Arial" pitchFamily="34" charset="0"/>
              <a:buChar char="•"/>
            </a:pPr>
            <a:endParaRPr lang="en-GB" sz="1200" baseline="0" dirty="0" smtClean="0"/>
          </a:p>
          <a:p>
            <a:pPr>
              <a:buFont typeface="Arial" pitchFamily="34" charset="0"/>
              <a:buChar char="•"/>
            </a:pPr>
            <a:r>
              <a:rPr lang="en-GB" sz="1200" baseline="0" dirty="0" smtClean="0"/>
              <a:t>Outcomes </a:t>
            </a:r>
            <a:r>
              <a:rPr lang="en-GB" sz="1200" baseline="0" dirty="0" smtClean="0"/>
              <a:t>taken from text survey after 3 and 12 </a:t>
            </a:r>
            <a:r>
              <a:rPr lang="en-GB" sz="1200" baseline="0" dirty="0" smtClean="0"/>
              <a:t>months.</a:t>
            </a:r>
            <a:endParaRPr lang="en-GB" sz="1200" baseline="0" dirty="0" smtClean="0"/>
          </a:p>
          <a:p>
            <a:pPr>
              <a:buFont typeface="Arial" pitchFamily="34" charset="0"/>
              <a:buChar char="•"/>
            </a:pPr>
            <a:r>
              <a:rPr lang="en-GB" sz="1200" baseline="0" dirty="0" smtClean="0"/>
              <a:t>Positive </a:t>
            </a:r>
            <a:r>
              <a:rPr lang="en-GB" sz="1200" baseline="0" dirty="0" smtClean="0"/>
              <a:t>outcomes slightly lower so far this year due to jobs market suffering (84% currently)</a:t>
            </a:r>
          </a:p>
          <a:p>
            <a:pPr>
              <a:buFont typeface="Arial" pitchFamily="34" charset="0"/>
              <a:buChar char="•"/>
            </a:pPr>
            <a:r>
              <a:rPr lang="en-GB" sz="1200" baseline="0" dirty="0" smtClean="0"/>
              <a:t>Not all these young people start up </a:t>
            </a:r>
            <a:r>
              <a:rPr lang="en-GB" sz="1200" baseline="0" dirty="0" smtClean="0"/>
              <a:t>businesses with </a:t>
            </a:r>
            <a:r>
              <a:rPr lang="en-GB" sz="1200" baseline="0" dirty="0" smtClean="0"/>
              <a:t>our </a:t>
            </a:r>
            <a:r>
              <a:rPr lang="en-GB" sz="1200" baseline="0" dirty="0" smtClean="0"/>
              <a:t>support – some leave the programme early</a:t>
            </a:r>
            <a:endParaRPr lang="en-GB" sz="1200" baseline="0" dirty="0" smtClean="0"/>
          </a:p>
          <a:p>
            <a:pPr>
              <a:buFont typeface="Arial" pitchFamily="34" charset="0"/>
              <a:buChar char="•"/>
            </a:pPr>
            <a:endParaRPr lang="en-GB" sz="1200" baseline="0" dirty="0" smtClean="0"/>
          </a:p>
          <a:p>
            <a:pPr lvl="0"/>
            <a:endParaRPr lang="en-GB" sz="1200" kern="1200" dirty="0" smtClean="0">
              <a:solidFill>
                <a:schemeClr val="tx1"/>
              </a:solidFill>
              <a:latin typeface="Calibri" pitchFamily="34" charset="0"/>
              <a:ea typeface="+mn-ea"/>
              <a:cs typeface="+mn-cs"/>
            </a:endParaRPr>
          </a:p>
          <a:p>
            <a:pPr lvl="0"/>
            <a:r>
              <a:rPr lang="en-GB" sz="1200" b="1" kern="1200" dirty="0" smtClean="0">
                <a:solidFill>
                  <a:schemeClr val="tx1"/>
                </a:solidFill>
                <a:latin typeface="Calibri" pitchFamily="34" charset="0"/>
                <a:ea typeface="+mn-ea"/>
                <a:cs typeface="+mn-cs"/>
              </a:rPr>
              <a:t>Outcome data:</a:t>
            </a:r>
            <a:r>
              <a:rPr lang="en-GB" sz="1200" kern="1200" dirty="0" smtClean="0">
                <a:solidFill>
                  <a:schemeClr val="tx1"/>
                </a:solidFill>
                <a:latin typeface="Calibri" pitchFamily="34" charset="0"/>
                <a:ea typeface="+mn-ea"/>
                <a:cs typeface="+mn-cs"/>
              </a:rPr>
              <a:t> This is a percentage of all starters (i.e. those counted in the participation numbers) 3 and 6 months after their end date (or 12m after business start).</a:t>
            </a:r>
          </a:p>
          <a:p>
            <a:pPr>
              <a:buFont typeface="Arial" pitchFamily="34" charset="0"/>
              <a:buChar char="•"/>
            </a:pPr>
            <a:endParaRPr lang="en-GB" sz="1200" baseline="0" dirty="0" smtClean="0"/>
          </a:p>
          <a:p>
            <a:pPr>
              <a:buFont typeface="Arial" pitchFamily="34" charset="0"/>
              <a:buChar char="•"/>
            </a:pPr>
            <a:endParaRPr lang="en-GB" sz="1200" baseline="0" dirty="0" smtClean="0"/>
          </a:p>
          <a:p>
            <a:endParaRPr lang="en-GB" dirty="0"/>
          </a:p>
        </p:txBody>
      </p:sp>
      <p:sp>
        <p:nvSpPr>
          <p:cNvPr id="4" name="Slide Number Placeholder 3"/>
          <p:cNvSpPr>
            <a:spLocks noGrp="1"/>
          </p:cNvSpPr>
          <p:nvPr>
            <p:ph type="sldNum" sz="quarter" idx="10"/>
          </p:nvPr>
        </p:nvSpPr>
        <p:spPr/>
        <p:txBody>
          <a:bodyPr/>
          <a:lstStyle/>
          <a:p>
            <a:pPr>
              <a:defRPr/>
            </a:pPr>
            <a:fld id="{10DE922C-A6D3-4BC8-9E83-173343B8E2B4}"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dirty="0" smtClean="0"/>
              <a:t>We start up</a:t>
            </a:r>
            <a:r>
              <a:rPr lang="en-GB" sz="1400" baseline="0" dirty="0" smtClean="0"/>
              <a:t> 1 in 5 of our young people in business with help with their business plans, mentoring and possibly funding... but 68% tell us after the programme that they are self-employed so many more are setting up businesses of their own accord, without the need for this help.</a:t>
            </a:r>
            <a:endParaRPr lang="en-GB" sz="1400" dirty="0" smtClean="0"/>
          </a:p>
          <a:p>
            <a:endParaRPr lang="en-GB" sz="1400" dirty="0" smtClean="0"/>
          </a:p>
          <a:p>
            <a:r>
              <a:rPr lang="en-GB" sz="1400" dirty="0" smtClean="0"/>
              <a:t>Includes</a:t>
            </a:r>
            <a:r>
              <a:rPr lang="en-GB" sz="1400" baseline="0" dirty="0" smtClean="0"/>
              <a:t> all types of businesses from mobile mechanics, to hairdressers, to shops and cafes and everything in between.</a:t>
            </a:r>
            <a:endParaRPr lang="en-GB" sz="1400" dirty="0" smtClean="0"/>
          </a:p>
          <a:p>
            <a:endParaRPr lang="en-GB" sz="1400" dirty="0" smtClean="0"/>
          </a:p>
          <a:p>
            <a:r>
              <a:rPr lang="en-GB" sz="1400" dirty="0" smtClean="0"/>
              <a:t>Business </a:t>
            </a:r>
            <a:r>
              <a:rPr lang="en-GB" sz="1400" dirty="0" smtClean="0"/>
              <a:t>survivability</a:t>
            </a:r>
            <a:r>
              <a:rPr lang="en-GB" sz="1400" baseline="0" dirty="0" smtClean="0"/>
              <a:t> at </a:t>
            </a:r>
            <a:r>
              <a:rPr lang="en-GB" sz="1400" baseline="0" dirty="0" smtClean="0"/>
              <a:t>62% </a:t>
            </a:r>
            <a:r>
              <a:rPr lang="en-GB" sz="1400" baseline="0" dirty="0" smtClean="0"/>
              <a:t>so far this </a:t>
            </a:r>
            <a:r>
              <a:rPr lang="en-GB" sz="1400" baseline="0" dirty="0" smtClean="0"/>
              <a:t>year</a:t>
            </a:r>
            <a:endParaRPr lang="en-GB" sz="1400" baseline="0" dirty="0" smtClean="0"/>
          </a:p>
          <a:p>
            <a:endParaRPr lang="en-GB" sz="1400" baseline="0" dirty="0" smtClean="0"/>
          </a:p>
          <a:p>
            <a:pPr>
              <a:buFont typeface="Arial" pitchFamily="34" charset="0"/>
              <a:buChar char="•"/>
            </a:pPr>
            <a:r>
              <a:rPr lang="en-GB" sz="1400" baseline="0" dirty="0" smtClean="0"/>
              <a:t>Professional in–house Loans </a:t>
            </a:r>
            <a:r>
              <a:rPr lang="en-GB" sz="1400" baseline="0" dirty="0" smtClean="0"/>
              <a:t>Collection team </a:t>
            </a:r>
            <a:r>
              <a:rPr lang="en-GB" sz="1400" baseline="0" dirty="0" smtClean="0"/>
              <a:t>–together </a:t>
            </a:r>
            <a:r>
              <a:rPr lang="en-GB" sz="1400" baseline="0" dirty="0" smtClean="0"/>
              <a:t>we work to support the quality of </a:t>
            </a:r>
            <a:r>
              <a:rPr lang="en-GB" sz="1400" baseline="0" dirty="0" smtClean="0"/>
              <a:t>lending decisions and repayments, using a young person friendly approach and a sliding </a:t>
            </a:r>
            <a:r>
              <a:rPr lang="en-GB" sz="1400" baseline="0" dirty="0" smtClean="0"/>
              <a:t>scale of </a:t>
            </a:r>
            <a:r>
              <a:rPr lang="en-GB" sz="1400" baseline="0" dirty="0" smtClean="0"/>
              <a:t>arrears.</a:t>
            </a:r>
            <a:endParaRPr lang="en-GB" sz="1400" baseline="0" dirty="0" smtClean="0"/>
          </a:p>
        </p:txBody>
      </p:sp>
      <p:sp>
        <p:nvSpPr>
          <p:cNvPr id="4" name="Slide Number Placeholder 3"/>
          <p:cNvSpPr>
            <a:spLocks noGrp="1"/>
          </p:cNvSpPr>
          <p:nvPr>
            <p:ph type="sldNum" sz="quarter" idx="10"/>
          </p:nvPr>
        </p:nvSpPr>
        <p:spPr/>
        <p:txBody>
          <a:bodyPr/>
          <a:lstStyle/>
          <a:p>
            <a:pPr>
              <a:defRPr/>
            </a:pPr>
            <a:fld id="{10DE922C-A6D3-4BC8-9E83-173343B8E2B4}"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10DE922C-A6D3-4BC8-9E83-173343B8E2B4}"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sz="1400" dirty="0" smtClean="0"/>
              <a:t>Over 550 members of the network –</a:t>
            </a:r>
            <a:r>
              <a:rPr lang="en-GB" sz="1400" baseline="0" dirty="0" smtClean="0"/>
              <a:t> only running for 1 year so far</a:t>
            </a:r>
          </a:p>
          <a:p>
            <a:pPr>
              <a:buFont typeface="Arial" pitchFamily="34" charset="0"/>
              <a:buChar char="•"/>
            </a:pPr>
            <a:r>
              <a:rPr lang="en-GB" sz="1400" dirty="0" smtClean="0"/>
              <a:t> Opportunity for our young people that want to give back to volunteer for 1 year to help us fundraise, consult on decisions and recruit / inspire new young people as inspirational speakers. </a:t>
            </a:r>
          </a:p>
          <a:p>
            <a:pPr>
              <a:buFont typeface="Arial" pitchFamily="34" charset="0"/>
              <a:buChar char="•"/>
            </a:pPr>
            <a:r>
              <a:rPr lang="en-GB" sz="1400" dirty="0" smtClean="0"/>
              <a:t>Also lots of</a:t>
            </a:r>
            <a:r>
              <a:rPr lang="en-GB" sz="1400" baseline="0" dirty="0" smtClean="0"/>
              <a:t> volunteering roles they can go for – e.g. On the Business Launch Group or as business mentors, when they have enough experience</a:t>
            </a:r>
          </a:p>
          <a:p>
            <a:pPr>
              <a:buFont typeface="Arial" pitchFamily="34" charset="0"/>
              <a:buChar char="•"/>
            </a:pPr>
            <a:r>
              <a:rPr lang="en-GB" sz="1400" baseline="0" dirty="0" smtClean="0"/>
              <a:t>Enterprise Fellowship – a scheme for experienced business people to donate and give back their time</a:t>
            </a:r>
          </a:p>
          <a:p>
            <a:pPr>
              <a:buFont typeface="Arial" pitchFamily="34" charset="0"/>
              <a:buChar char="•"/>
            </a:pPr>
            <a:r>
              <a:rPr lang="en-GB" sz="1400" baseline="0" dirty="0" smtClean="0"/>
              <a:t>One PT-supported business just donated £250,000! Contraband International Ltd, Archie Archer, supported by PT, she started with a market stall in London, now </a:t>
            </a:r>
            <a:r>
              <a:rPr lang="en-GB" sz="1400" dirty="0" smtClean="0"/>
              <a:t>an international import export business</a:t>
            </a:r>
            <a:r>
              <a:rPr lang="en-GB" sz="1400" baseline="0" dirty="0" smtClean="0"/>
              <a:t> </a:t>
            </a:r>
            <a:r>
              <a:rPr lang="en-GB" sz="1400" dirty="0" smtClean="0"/>
              <a:t>with its own factory in Delhi, supplying to </a:t>
            </a:r>
            <a:r>
              <a:rPr lang="en-GB" sz="1400" dirty="0" err="1" smtClean="0"/>
              <a:t>Topshop</a:t>
            </a:r>
            <a:r>
              <a:rPr lang="en-GB" sz="1400" dirty="0" smtClean="0"/>
              <a:t>, Miss Selfridge and many other high street chains,</a:t>
            </a:r>
            <a:r>
              <a:rPr lang="en-GB" sz="1400" baseline="0" dirty="0" smtClean="0"/>
              <a:t> which has now grown to include entertainment – from belly dancers to graffiti artists!</a:t>
            </a:r>
            <a:r>
              <a:rPr lang="en-GB" sz="1400" dirty="0" smtClean="0"/>
              <a:t/>
            </a:r>
            <a:br>
              <a:rPr lang="en-GB" sz="1400" dirty="0" smtClean="0"/>
            </a:br>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pPr>
              <a:defRPr/>
            </a:pPr>
            <a:fld id="{10DE922C-A6D3-4BC8-9E83-173343B8E2B4}"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10DE922C-A6D3-4BC8-9E83-173343B8E2B4}"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Any questions?</a:t>
            </a:r>
            <a:endParaRPr lang="en-GB" dirty="0"/>
          </a:p>
        </p:txBody>
      </p:sp>
      <p:sp>
        <p:nvSpPr>
          <p:cNvPr id="4" name="Slide Number Placeholder 3"/>
          <p:cNvSpPr>
            <a:spLocks noGrp="1"/>
          </p:cNvSpPr>
          <p:nvPr>
            <p:ph type="sldNum" sz="quarter" idx="10"/>
          </p:nvPr>
        </p:nvSpPr>
        <p:spPr/>
        <p:txBody>
          <a:bodyPr/>
          <a:lstStyle/>
          <a:p>
            <a:pPr>
              <a:defRPr/>
            </a:pPr>
            <a:fld id="{10DE922C-A6D3-4BC8-9E83-173343B8E2B4}" type="slidenum">
              <a:rPr lang="en-US" smtClean="0"/>
              <a:pPr>
                <a:defRPr/>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10DE922C-A6D3-4BC8-9E83-173343B8E2B4}"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lvl="0">
              <a:buFont typeface="Arial" pitchFamily="34" charset="0"/>
              <a:buChar char="•"/>
            </a:pPr>
            <a:r>
              <a:rPr lang="en-GB" sz="1400" kern="1200" dirty="0" smtClean="0">
                <a:solidFill>
                  <a:schemeClr val="tx1"/>
                </a:solidFill>
                <a:latin typeface="Calibri" pitchFamily="34" charset="0"/>
                <a:ea typeface="+mn-ea"/>
                <a:cs typeface="+mn-cs"/>
              </a:rPr>
              <a:t>UK </a:t>
            </a:r>
            <a:r>
              <a:rPr lang="en-GB" sz="1400" kern="1200" dirty="0" smtClean="0">
                <a:solidFill>
                  <a:schemeClr val="tx1"/>
                </a:solidFill>
                <a:latin typeface="Calibri" pitchFamily="34" charset="0"/>
                <a:ea typeface="+mn-ea"/>
                <a:cs typeface="+mn-cs"/>
              </a:rPr>
              <a:t>youth unemployment </a:t>
            </a:r>
            <a:r>
              <a:rPr lang="en-GB" sz="1400" kern="1200" dirty="0" smtClean="0">
                <a:solidFill>
                  <a:schemeClr val="tx1"/>
                </a:solidFill>
                <a:latin typeface="Calibri" pitchFamily="34" charset="0"/>
                <a:ea typeface="+mn-ea"/>
                <a:cs typeface="+mn-cs"/>
              </a:rPr>
              <a:t>– highest since early </a:t>
            </a:r>
            <a:r>
              <a:rPr lang="en-GB" sz="1400" kern="1200" dirty="0" smtClean="0">
                <a:solidFill>
                  <a:schemeClr val="tx1"/>
                </a:solidFill>
                <a:latin typeface="Calibri" pitchFamily="34" charset="0"/>
                <a:ea typeface="+mn-ea"/>
                <a:cs typeface="+mn-cs"/>
              </a:rPr>
              <a:t>1980s. </a:t>
            </a:r>
            <a:endParaRPr lang="en-GB" sz="1400" kern="1200" dirty="0" smtClean="0">
              <a:solidFill>
                <a:schemeClr val="tx1"/>
              </a:solidFill>
              <a:latin typeface="Calibri" pitchFamily="34" charset="0"/>
              <a:ea typeface="+mn-ea"/>
              <a:cs typeface="+mn-cs"/>
            </a:endParaRPr>
          </a:p>
          <a:p>
            <a:pPr lvl="0">
              <a:buFont typeface="Arial" pitchFamily="34" charset="0"/>
              <a:buChar char="•"/>
            </a:pPr>
            <a:r>
              <a:rPr lang="en-GB" sz="1400" kern="1200" dirty="0" smtClean="0">
                <a:solidFill>
                  <a:schemeClr val="tx1"/>
                </a:solidFill>
                <a:latin typeface="Calibri" pitchFamily="34" charset="0"/>
                <a:ea typeface="+mn-ea"/>
                <a:cs typeface="+mn-cs"/>
              </a:rPr>
              <a:t>result </a:t>
            </a:r>
            <a:r>
              <a:rPr lang="en-GB" sz="1400" kern="1200" dirty="0" smtClean="0">
                <a:solidFill>
                  <a:schemeClr val="tx1"/>
                </a:solidFill>
                <a:latin typeface="Calibri" pitchFamily="34" charset="0"/>
                <a:ea typeface="+mn-ea"/>
                <a:cs typeface="+mn-cs"/>
              </a:rPr>
              <a:t>of the recent economic downturn, is a spike at the end of a long-term trend, rather than a surge from nowhere.  Youth unemployment began to rise significantly in 2005, before the recession </a:t>
            </a:r>
            <a:r>
              <a:rPr lang="en-GB" sz="1400" kern="1200" dirty="0" smtClean="0">
                <a:solidFill>
                  <a:schemeClr val="tx1"/>
                </a:solidFill>
                <a:latin typeface="Calibri" pitchFamily="34" charset="0"/>
                <a:ea typeface="+mn-ea"/>
                <a:cs typeface="+mn-cs"/>
              </a:rPr>
              <a:t>hit.</a:t>
            </a:r>
          </a:p>
          <a:p>
            <a:pPr lvl="0">
              <a:buFont typeface="Arial" pitchFamily="34" charset="0"/>
              <a:buChar char="•"/>
            </a:pPr>
            <a:r>
              <a:rPr lang="en-GB" sz="1400" kern="1200" dirty="0" smtClean="0">
                <a:solidFill>
                  <a:schemeClr val="tx1"/>
                </a:solidFill>
                <a:latin typeface="Calibri" pitchFamily="34" charset="0"/>
                <a:ea typeface="+mn-ea"/>
                <a:cs typeface="+mn-cs"/>
              </a:rPr>
              <a:t>Although </a:t>
            </a:r>
            <a:r>
              <a:rPr lang="en-GB" sz="1400" kern="1200" dirty="0" smtClean="0">
                <a:solidFill>
                  <a:schemeClr val="tx1"/>
                </a:solidFill>
                <a:latin typeface="Calibri" pitchFamily="34" charset="0"/>
                <a:ea typeface="+mn-ea"/>
                <a:cs typeface="+mn-cs"/>
              </a:rPr>
              <a:t>youth unemployment is not a problem confined to the UK, the increase in the number of those 16-24 year olds classed as unemployed in the </a:t>
            </a:r>
            <a:r>
              <a:rPr lang="en-GB" sz="1400" kern="1200" dirty="0" smtClean="0">
                <a:solidFill>
                  <a:schemeClr val="tx1"/>
                </a:solidFill>
                <a:latin typeface="Calibri" pitchFamily="34" charset="0"/>
                <a:ea typeface="+mn-ea"/>
                <a:cs typeface="+mn-cs"/>
              </a:rPr>
              <a:t>UK</a:t>
            </a:r>
          </a:p>
          <a:p>
            <a:pPr lvl="0">
              <a:buFont typeface="Arial" pitchFamily="34" charset="0"/>
              <a:buChar char="•"/>
            </a:pPr>
            <a:r>
              <a:rPr lang="en-GB" sz="1400" kern="1200" dirty="0" smtClean="0">
                <a:solidFill>
                  <a:schemeClr val="tx1"/>
                </a:solidFill>
                <a:latin typeface="Calibri" pitchFamily="34" charset="0"/>
                <a:ea typeface="+mn-ea"/>
                <a:cs typeface="+mn-cs"/>
              </a:rPr>
              <a:t>more of a youth problem - as</a:t>
            </a:r>
            <a:r>
              <a:rPr lang="en-GB" sz="1400" kern="1200" dirty="0" smtClean="0">
                <a:solidFill>
                  <a:schemeClr val="tx1"/>
                </a:solidFill>
                <a:latin typeface="Calibri" pitchFamily="34" charset="0"/>
                <a:ea typeface="+mn-ea"/>
                <a:cs typeface="+mn-cs"/>
              </a:rPr>
              <a:t>, throughout the recession, outstripped most other OECD </a:t>
            </a:r>
            <a:r>
              <a:rPr lang="en-GB" sz="1400" kern="1200" dirty="0" smtClean="0">
                <a:solidFill>
                  <a:schemeClr val="tx1"/>
                </a:solidFill>
                <a:latin typeface="Calibri" pitchFamily="34" charset="0"/>
                <a:ea typeface="+mn-ea"/>
                <a:cs typeface="+mn-cs"/>
              </a:rPr>
              <a:t>countries.</a:t>
            </a:r>
          </a:p>
          <a:p>
            <a:pPr lvl="0">
              <a:buFont typeface="Arial" pitchFamily="34" charset="0"/>
              <a:buChar char="•"/>
            </a:pPr>
            <a:r>
              <a:rPr lang="en-GB" sz="1400" kern="1200" dirty="0" smtClean="0">
                <a:solidFill>
                  <a:schemeClr val="tx1"/>
                </a:solidFill>
                <a:latin typeface="Calibri" pitchFamily="34" charset="0"/>
                <a:ea typeface="+mn-ea"/>
                <a:cs typeface="+mn-cs"/>
              </a:rPr>
              <a:t>unemployment </a:t>
            </a:r>
            <a:r>
              <a:rPr lang="en-GB" sz="1400" kern="1200" dirty="0" smtClean="0">
                <a:solidFill>
                  <a:schemeClr val="tx1"/>
                </a:solidFill>
                <a:latin typeface="Calibri" pitchFamily="34" charset="0"/>
                <a:ea typeface="+mn-ea"/>
                <a:cs typeface="+mn-cs"/>
              </a:rPr>
              <a:t>rate for 16-24 year </a:t>
            </a:r>
            <a:r>
              <a:rPr lang="en-GB" sz="1400" kern="1200" dirty="0" smtClean="0">
                <a:solidFill>
                  <a:schemeClr val="tx1"/>
                </a:solidFill>
                <a:latin typeface="Calibri" pitchFamily="34" charset="0"/>
                <a:ea typeface="+mn-ea"/>
                <a:cs typeface="+mn-cs"/>
              </a:rPr>
              <a:t>is</a:t>
            </a:r>
            <a:r>
              <a:rPr lang="en-GB" sz="1400" kern="1200" baseline="0" dirty="0" smtClean="0">
                <a:solidFill>
                  <a:schemeClr val="tx1"/>
                </a:solidFill>
                <a:latin typeface="Calibri" pitchFamily="34" charset="0"/>
                <a:ea typeface="+mn-ea"/>
                <a:cs typeface="+mn-cs"/>
              </a:rPr>
              <a:t> </a:t>
            </a:r>
            <a:r>
              <a:rPr lang="en-GB" sz="1400" kern="1200" dirty="0" smtClean="0">
                <a:solidFill>
                  <a:schemeClr val="tx1"/>
                </a:solidFill>
                <a:latin typeface="Calibri" pitchFamily="34" charset="0"/>
                <a:ea typeface="+mn-ea"/>
                <a:cs typeface="+mn-cs"/>
              </a:rPr>
              <a:t>one </a:t>
            </a:r>
            <a:r>
              <a:rPr lang="en-GB" sz="1400" kern="1200" dirty="0" smtClean="0">
                <a:solidFill>
                  <a:schemeClr val="tx1"/>
                </a:solidFill>
                <a:latin typeface="Calibri" pitchFamily="34" charset="0"/>
                <a:ea typeface="+mn-ea"/>
                <a:cs typeface="+mn-cs"/>
              </a:rPr>
              <a:t>in five, the rate of unemployment for 50-65 year olds only reached 5.1 per cent, and those over 60 years old actually increased their employment </a:t>
            </a:r>
            <a:r>
              <a:rPr lang="en-GB" sz="1400" kern="1200" dirty="0" smtClean="0">
                <a:solidFill>
                  <a:schemeClr val="tx1"/>
                </a:solidFill>
                <a:latin typeface="Calibri" pitchFamily="34" charset="0"/>
                <a:ea typeface="+mn-ea"/>
                <a:cs typeface="+mn-cs"/>
              </a:rPr>
              <a:t>rates.</a:t>
            </a:r>
          </a:p>
          <a:p>
            <a:pPr lvl="0">
              <a:buFont typeface="Arial" pitchFamily="34" charset="0"/>
              <a:buChar char="•"/>
            </a:pPr>
            <a:r>
              <a:rPr lang="en-GB" sz="1400" kern="1200" dirty="0" smtClean="0">
                <a:solidFill>
                  <a:schemeClr val="tx1"/>
                </a:solidFill>
                <a:latin typeface="Calibri" pitchFamily="34" charset="0"/>
                <a:ea typeface="+mn-ea"/>
                <a:cs typeface="+mn-cs"/>
              </a:rPr>
              <a:t>If </a:t>
            </a:r>
            <a:r>
              <a:rPr lang="en-GB" sz="1400" kern="1200" dirty="0" smtClean="0">
                <a:solidFill>
                  <a:schemeClr val="tx1"/>
                </a:solidFill>
                <a:latin typeface="Calibri" pitchFamily="34" charset="0"/>
                <a:ea typeface="+mn-ea"/>
                <a:cs typeface="+mn-cs"/>
              </a:rPr>
              <a:t>current economic trends continue on the same trajectory, we should expect 20% unemployment for 16–24-year-olds to become the new norm.</a:t>
            </a:r>
          </a:p>
          <a:p>
            <a:r>
              <a:rPr lang="en-GB" sz="1400" b="1" u="none" strike="noStrike" kern="1200" dirty="0" smtClean="0">
                <a:solidFill>
                  <a:schemeClr val="tx1"/>
                </a:solidFill>
                <a:latin typeface="Calibri" pitchFamily="34" charset="0"/>
                <a:ea typeface="+mn-ea"/>
                <a:cs typeface="+mn-cs"/>
              </a:rPr>
              <a:t> </a:t>
            </a:r>
            <a:endParaRPr lang="en-GB" sz="1400" kern="1200" dirty="0" smtClean="0">
              <a:solidFill>
                <a:schemeClr val="tx1"/>
              </a:solidFill>
              <a:latin typeface="Calibri" pitchFamily="34" charset="0"/>
              <a:ea typeface="+mn-ea"/>
              <a:cs typeface="+mn-cs"/>
            </a:endParaRPr>
          </a:p>
          <a:p>
            <a:r>
              <a:rPr lang="en-GB" sz="1400" b="1" kern="1200" dirty="0" smtClean="0">
                <a:solidFill>
                  <a:schemeClr val="tx1"/>
                </a:solidFill>
                <a:latin typeface="Calibri" pitchFamily="34" charset="0"/>
                <a:ea typeface="+mn-ea"/>
                <a:cs typeface="+mn-cs"/>
              </a:rPr>
              <a:t>Those affected:</a:t>
            </a:r>
            <a:endParaRPr lang="en-GB" sz="1400" kern="1200" dirty="0" smtClean="0">
              <a:solidFill>
                <a:schemeClr val="tx1"/>
              </a:solidFill>
              <a:latin typeface="Calibri" pitchFamily="34" charset="0"/>
              <a:ea typeface="+mn-ea"/>
              <a:cs typeface="+mn-cs"/>
            </a:endParaRPr>
          </a:p>
          <a:p>
            <a:pPr lvl="0">
              <a:buFont typeface="Arial" pitchFamily="34" charset="0"/>
              <a:buChar char="•"/>
            </a:pPr>
            <a:r>
              <a:rPr lang="en-GB" sz="1400" kern="1200" dirty="0" smtClean="0">
                <a:solidFill>
                  <a:schemeClr val="tx1"/>
                </a:solidFill>
                <a:latin typeface="Calibri" pitchFamily="34" charset="0"/>
                <a:ea typeface="+mn-ea"/>
                <a:cs typeface="+mn-cs"/>
              </a:rPr>
              <a:t>During this time the gap between </a:t>
            </a:r>
            <a:r>
              <a:rPr lang="en-GB" sz="1400" kern="1200" dirty="0" smtClean="0">
                <a:solidFill>
                  <a:schemeClr val="tx1"/>
                </a:solidFill>
                <a:latin typeface="Calibri" pitchFamily="34" charset="0"/>
                <a:ea typeface="+mn-ea"/>
                <a:cs typeface="+mn-cs"/>
              </a:rPr>
              <a:t>the employment levels of those with no qualifications or low qualifications (below level 2), compared to those with higher qualifications (level 2 or above) has </a:t>
            </a:r>
            <a:r>
              <a:rPr lang="en-GB" sz="1400" kern="1200" dirty="0" smtClean="0">
                <a:solidFill>
                  <a:schemeClr val="tx1"/>
                </a:solidFill>
                <a:latin typeface="Calibri" pitchFamily="34" charset="0"/>
                <a:ea typeface="+mn-ea"/>
                <a:cs typeface="+mn-cs"/>
              </a:rPr>
              <a:t>widened.</a:t>
            </a:r>
          </a:p>
          <a:p>
            <a:pPr lvl="0">
              <a:buFont typeface="Arial" pitchFamily="34" charset="0"/>
              <a:buChar char="•"/>
            </a:pPr>
            <a:r>
              <a:rPr lang="en-GB" sz="1400" kern="1200" dirty="0" smtClean="0">
                <a:solidFill>
                  <a:schemeClr val="tx1"/>
                </a:solidFill>
                <a:latin typeface="Calibri" pitchFamily="34" charset="0"/>
                <a:ea typeface="+mn-ea"/>
                <a:cs typeface="+mn-cs"/>
              </a:rPr>
              <a:t>The </a:t>
            </a:r>
            <a:r>
              <a:rPr lang="en-GB" sz="1400" kern="1200" dirty="0" smtClean="0">
                <a:solidFill>
                  <a:schemeClr val="tx1"/>
                </a:solidFill>
                <a:latin typeface="Calibri" pitchFamily="34" charset="0"/>
                <a:ea typeface="+mn-ea"/>
                <a:cs typeface="+mn-cs"/>
              </a:rPr>
              <a:t>Bank of England reports that almost 90% of the employment growth during the recent decade of economic prosperity was for people with degree-level </a:t>
            </a:r>
            <a:r>
              <a:rPr lang="en-GB" sz="1400" kern="1200" dirty="0" smtClean="0">
                <a:solidFill>
                  <a:schemeClr val="tx1"/>
                </a:solidFill>
                <a:latin typeface="Calibri" pitchFamily="34" charset="0"/>
                <a:ea typeface="+mn-ea"/>
                <a:cs typeface="+mn-cs"/>
              </a:rPr>
              <a:t>qualifications.</a:t>
            </a:r>
          </a:p>
          <a:p>
            <a:pPr lvl="0">
              <a:buFont typeface="Arial" pitchFamily="34" charset="0"/>
              <a:buChar char="•"/>
            </a:pPr>
            <a:r>
              <a:rPr lang="en-GB" sz="1400" kern="1200" dirty="0" smtClean="0">
                <a:solidFill>
                  <a:schemeClr val="tx1"/>
                </a:solidFill>
                <a:latin typeface="Calibri" pitchFamily="34" charset="0"/>
                <a:ea typeface="+mn-ea"/>
                <a:cs typeface="+mn-cs"/>
              </a:rPr>
              <a:t>The </a:t>
            </a:r>
            <a:r>
              <a:rPr lang="en-GB" sz="1400" kern="1200" dirty="0" smtClean="0">
                <a:solidFill>
                  <a:schemeClr val="tx1"/>
                </a:solidFill>
                <a:latin typeface="Calibri" pitchFamily="34" charset="0"/>
                <a:ea typeface="+mn-ea"/>
                <a:cs typeface="+mn-cs"/>
              </a:rPr>
              <a:t>UK has one of the lowest levels of social mobility in the OECD.  There are currently many barriers throughout the life cycle which prevent disadvantaged young people from climbing the economic and social ladder, and reaching their potential</a:t>
            </a:r>
            <a:r>
              <a:rPr lang="en-GB" sz="1400" kern="1200" dirty="0" smtClean="0">
                <a:solidFill>
                  <a:schemeClr val="tx1"/>
                </a:solidFill>
                <a:latin typeface="Calibri" pitchFamily="34" charset="0"/>
                <a:ea typeface="+mn-ea"/>
                <a:cs typeface="+mn-cs"/>
              </a:rPr>
              <a:t>.</a:t>
            </a:r>
          </a:p>
          <a:p>
            <a:pPr lvl="0">
              <a:buFont typeface="Arial" pitchFamily="34" charset="0"/>
              <a:buChar char="•"/>
            </a:pPr>
            <a:r>
              <a:rPr lang="en-GB" sz="1400" i="1" kern="1200" dirty="0" smtClean="0">
                <a:solidFill>
                  <a:schemeClr val="tx1"/>
                </a:solidFill>
                <a:latin typeface="Calibri" pitchFamily="34" charset="0"/>
                <a:ea typeface="+mn-ea"/>
                <a:cs typeface="+mn-cs"/>
              </a:rPr>
              <a:t> Self employment</a:t>
            </a:r>
            <a:r>
              <a:rPr lang="en-GB" sz="1400" i="1" kern="1200" baseline="0" dirty="0" smtClean="0">
                <a:solidFill>
                  <a:schemeClr val="tx1"/>
                </a:solidFill>
                <a:latin typeface="Calibri" pitchFamily="34" charset="0"/>
                <a:ea typeface="+mn-ea"/>
                <a:cs typeface="+mn-cs"/>
              </a:rPr>
              <a:t> </a:t>
            </a:r>
            <a:r>
              <a:rPr lang="en-GB" sz="1400" i="1" kern="1200" dirty="0" smtClean="0">
                <a:solidFill>
                  <a:schemeClr val="tx1"/>
                </a:solidFill>
                <a:latin typeface="Calibri" pitchFamily="34" charset="0"/>
                <a:ea typeface="+mn-ea"/>
                <a:cs typeface="+mn-cs"/>
              </a:rPr>
              <a:t>is obviously</a:t>
            </a:r>
            <a:r>
              <a:rPr lang="en-GB" sz="1400" i="1" kern="1200" baseline="0" dirty="0" smtClean="0">
                <a:solidFill>
                  <a:schemeClr val="tx1"/>
                </a:solidFill>
                <a:latin typeface="Calibri" pitchFamily="34" charset="0"/>
                <a:ea typeface="+mn-ea"/>
                <a:cs typeface="+mn-cs"/>
              </a:rPr>
              <a:t> a</a:t>
            </a:r>
            <a:r>
              <a:rPr lang="en-GB" sz="1400" i="1" kern="1200" dirty="0" smtClean="0">
                <a:solidFill>
                  <a:schemeClr val="tx1"/>
                </a:solidFill>
                <a:latin typeface="Calibri" pitchFamily="34" charset="0"/>
                <a:ea typeface="+mn-ea"/>
                <a:cs typeface="+mn-cs"/>
              </a:rPr>
              <a:t> </a:t>
            </a:r>
            <a:r>
              <a:rPr lang="en-GB" sz="1400" i="1" kern="1200" dirty="0" smtClean="0">
                <a:solidFill>
                  <a:schemeClr val="tx1"/>
                </a:solidFill>
                <a:latin typeface="Calibri" pitchFamily="34" charset="0"/>
                <a:ea typeface="+mn-ea"/>
                <a:cs typeface="+mn-cs"/>
              </a:rPr>
              <a:t>key route by which young people can break the constraints of social and economic disadvantage.  For example, whereas employers value high educational attainment and high quality work experience</a:t>
            </a:r>
            <a:r>
              <a:rPr lang="en-GB" sz="1400" kern="1200" dirty="0" smtClean="0">
                <a:solidFill>
                  <a:schemeClr val="tx1"/>
                </a:solidFill>
                <a:latin typeface="Calibri" pitchFamily="34" charset="0"/>
                <a:ea typeface="+mn-ea"/>
                <a:cs typeface="+mn-cs"/>
              </a:rPr>
              <a:t> (</a:t>
            </a:r>
            <a:r>
              <a:rPr lang="en-GB" sz="1400" i="1" kern="1200" dirty="0" smtClean="0">
                <a:solidFill>
                  <a:schemeClr val="tx1"/>
                </a:solidFill>
                <a:latin typeface="Calibri" pitchFamily="34" charset="0"/>
                <a:ea typeface="+mn-ea"/>
                <a:cs typeface="+mn-cs"/>
              </a:rPr>
              <a:t>opportunities which are often limited to better-off), disadvantaged young people have often become successful entrepreneurs based on a good idea and determination.)  </a:t>
            </a:r>
            <a:endParaRPr lang="en-GB" sz="1400" kern="1200" dirty="0" smtClean="0">
              <a:solidFill>
                <a:schemeClr val="tx1"/>
              </a:solidFill>
              <a:latin typeface="Calibri" pitchFamily="34" charset="0"/>
              <a:ea typeface="+mn-ea"/>
              <a:cs typeface="+mn-cs"/>
            </a:endParaRPr>
          </a:p>
          <a:p>
            <a:r>
              <a:rPr lang="en-GB" sz="1400" b="1" kern="1200" dirty="0" smtClean="0">
                <a:solidFill>
                  <a:schemeClr val="tx1"/>
                </a:solidFill>
                <a:latin typeface="Calibri" pitchFamily="34" charset="0"/>
                <a:ea typeface="+mn-ea"/>
                <a:cs typeface="+mn-cs"/>
              </a:rPr>
              <a:t> </a:t>
            </a:r>
            <a:endParaRPr lang="en-GB" sz="1400" kern="1200" dirty="0" smtClean="0">
              <a:solidFill>
                <a:schemeClr val="tx1"/>
              </a:solidFill>
              <a:latin typeface="Calibri" pitchFamily="34" charset="0"/>
              <a:ea typeface="+mn-ea"/>
              <a:cs typeface="+mn-cs"/>
            </a:endParaRPr>
          </a:p>
          <a:p>
            <a:pPr eaLnBrk="1" fontAlgn="auto" hangingPunct="1">
              <a:spcBef>
                <a:spcPts val="0"/>
              </a:spcBef>
              <a:spcAft>
                <a:spcPts val="0"/>
              </a:spcAft>
              <a:defRPr/>
            </a:pPr>
            <a:endParaRPr lang="en-GB" dirty="0" smtClean="0"/>
          </a:p>
          <a:p>
            <a:pPr eaLnBrk="1" fontAlgn="auto" hangingPunct="1">
              <a:spcBef>
                <a:spcPts val="0"/>
              </a:spcBef>
              <a:spcAft>
                <a:spcPts val="0"/>
              </a:spcAft>
              <a:defRPr/>
            </a:pPr>
            <a:endParaRPr lang="en-GB" dirty="0"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D986F2-DABB-4EDC-BE3C-3C31FAE378C9}" type="slidenum">
              <a:rPr lang="en-GB">
                <a:cs typeface="Arial" charset="0"/>
              </a:rPr>
              <a:pPr fontAlgn="base">
                <a:spcBef>
                  <a:spcPct val="0"/>
                </a:spcBef>
                <a:spcAft>
                  <a:spcPct val="0"/>
                </a:spcAft>
                <a:defRPr/>
              </a:pPr>
              <a:t>3</a:t>
            </a:fld>
            <a:endParaRPr lang="en-GB">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sz="1400" b="1" u="sng" kern="1200" dirty="0" smtClean="0">
                <a:solidFill>
                  <a:schemeClr val="tx1"/>
                </a:solidFill>
                <a:latin typeface="Calibri" pitchFamily="34" charset="0"/>
                <a:ea typeface="+mn-ea"/>
                <a:cs typeface="+mn-cs"/>
              </a:rPr>
              <a:t>What are the UK government doing?</a:t>
            </a:r>
            <a:endParaRPr lang="en-GB" sz="1400" kern="1200" dirty="0" smtClean="0">
              <a:solidFill>
                <a:schemeClr val="tx1"/>
              </a:solidFill>
              <a:latin typeface="Calibri" pitchFamily="34" charset="0"/>
              <a:ea typeface="+mn-ea"/>
              <a:cs typeface="+mn-cs"/>
            </a:endParaRPr>
          </a:p>
          <a:p>
            <a:r>
              <a:rPr lang="en-GB" sz="1400" b="1" kern="1200" dirty="0" smtClean="0">
                <a:solidFill>
                  <a:schemeClr val="tx1"/>
                </a:solidFill>
                <a:latin typeface="Calibri" pitchFamily="34" charset="0"/>
                <a:ea typeface="+mn-ea"/>
                <a:cs typeface="+mn-cs"/>
              </a:rPr>
              <a:t> </a:t>
            </a:r>
            <a:endParaRPr lang="en-GB" sz="1400" kern="1200" dirty="0" smtClean="0">
              <a:solidFill>
                <a:schemeClr val="tx1"/>
              </a:solidFill>
              <a:latin typeface="Calibri" pitchFamily="34" charset="0"/>
              <a:ea typeface="+mn-ea"/>
              <a:cs typeface="+mn-cs"/>
            </a:endParaRPr>
          </a:p>
          <a:p>
            <a:r>
              <a:rPr lang="en-GB" sz="1400" kern="1200" dirty="0" smtClean="0">
                <a:solidFill>
                  <a:schemeClr val="tx1"/>
                </a:solidFill>
                <a:latin typeface="Calibri" pitchFamily="34" charset="0"/>
                <a:ea typeface="+mn-ea"/>
                <a:cs typeface="+mn-cs"/>
              </a:rPr>
              <a:t>Mark </a:t>
            </a:r>
            <a:r>
              <a:rPr lang="en-GB" sz="1400" kern="1200" dirty="0" err="1" smtClean="0">
                <a:solidFill>
                  <a:schemeClr val="tx1"/>
                </a:solidFill>
                <a:latin typeface="Calibri" pitchFamily="34" charset="0"/>
                <a:ea typeface="+mn-ea"/>
                <a:cs typeface="+mn-cs"/>
              </a:rPr>
              <a:t>Prisk</a:t>
            </a:r>
            <a:r>
              <a:rPr lang="en-GB" sz="1400" kern="1200" dirty="0" smtClean="0">
                <a:solidFill>
                  <a:schemeClr val="tx1"/>
                </a:solidFill>
                <a:latin typeface="Calibri" pitchFamily="34" charset="0"/>
                <a:ea typeface="+mn-ea"/>
                <a:cs typeface="+mn-cs"/>
              </a:rPr>
              <a:t>, </a:t>
            </a:r>
            <a:r>
              <a:rPr lang="en-GB" sz="1400" kern="1200" dirty="0" smtClean="0">
                <a:solidFill>
                  <a:schemeClr val="tx1"/>
                </a:solidFill>
                <a:latin typeface="Calibri" pitchFamily="34" charset="0"/>
                <a:ea typeface="+mn-ea"/>
                <a:cs typeface="+mn-cs"/>
              </a:rPr>
              <a:t>Minister for Business, Innovation</a:t>
            </a:r>
            <a:r>
              <a:rPr lang="en-GB" sz="1400" kern="1200" baseline="0" dirty="0" smtClean="0">
                <a:solidFill>
                  <a:schemeClr val="tx1"/>
                </a:solidFill>
                <a:latin typeface="Calibri" pitchFamily="34" charset="0"/>
                <a:ea typeface="+mn-ea"/>
                <a:cs typeface="+mn-cs"/>
              </a:rPr>
              <a:t> and Skills, </a:t>
            </a:r>
            <a:r>
              <a:rPr lang="en-GB" sz="1400" kern="1200" dirty="0" smtClean="0">
                <a:solidFill>
                  <a:schemeClr val="tx1"/>
                </a:solidFill>
                <a:latin typeface="Calibri" pitchFamily="34" charset="0"/>
                <a:ea typeface="+mn-ea"/>
                <a:cs typeface="+mn-cs"/>
              </a:rPr>
              <a:t>January </a:t>
            </a:r>
            <a:r>
              <a:rPr lang="en-GB" sz="1400" kern="1200" dirty="0" smtClean="0">
                <a:solidFill>
                  <a:schemeClr val="tx1"/>
                </a:solidFill>
                <a:latin typeface="Calibri" pitchFamily="34" charset="0"/>
                <a:ea typeface="+mn-ea"/>
                <a:cs typeface="+mn-cs"/>
              </a:rPr>
              <a:t>2012: </a:t>
            </a:r>
          </a:p>
          <a:p>
            <a:r>
              <a:rPr lang="en-GB" sz="1400" i="1" kern="1200" dirty="0" smtClean="0">
                <a:solidFill>
                  <a:schemeClr val="tx1"/>
                </a:solidFill>
                <a:latin typeface="Calibri" pitchFamily="34" charset="0"/>
                <a:ea typeface="+mn-ea"/>
                <a:cs typeface="+mn-cs"/>
              </a:rPr>
              <a:t>“We want 2012 to be the year of enterprise, where entrepreneurs can unlock their business potential. We need to make sure people know that there is support and advice available, that it is easy to get, and it is often on their doorstep. The Government is committed to providing more opportunities for businesses to start and grow. We are continuing to increase the number of volunteers through the new national mentoring scheme and have launched an improved business link website.”</a:t>
            </a:r>
            <a:endParaRPr lang="en-GB" sz="1400" kern="1200" dirty="0" smtClean="0">
              <a:solidFill>
                <a:schemeClr val="tx1"/>
              </a:solidFill>
              <a:latin typeface="Calibri" pitchFamily="34" charset="0"/>
              <a:ea typeface="+mn-ea"/>
              <a:cs typeface="+mn-cs"/>
            </a:endParaRPr>
          </a:p>
          <a:p>
            <a:r>
              <a:rPr lang="en-GB" sz="1400" kern="1200" dirty="0" smtClean="0">
                <a:solidFill>
                  <a:schemeClr val="tx1"/>
                </a:solidFill>
                <a:latin typeface="Calibri" pitchFamily="34" charset="0"/>
                <a:ea typeface="+mn-ea"/>
                <a:cs typeface="+mn-cs"/>
              </a:rPr>
              <a:t> </a:t>
            </a:r>
          </a:p>
          <a:p>
            <a:r>
              <a:rPr lang="en-GB" sz="1400" kern="1200" dirty="0" smtClean="0">
                <a:solidFill>
                  <a:schemeClr val="tx1"/>
                </a:solidFill>
                <a:latin typeface="Calibri" pitchFamily="34" charset="0"/>
                <a:ea typeface="+mn-ea"/>
                <a:cs typeface="+mn-cs"/>
              </a:rPr>
              <a:t/>
            </a:r>
            <a:br>
              <a:rPr lang="en-GB" sz="1400" kern="1200" dirty="0" smtClean="0">
                <a:solidFill>
                  <a:schemeClr val="tx1"/>
                </a:solidFill>
                <a:latin typeface="Calibri" pitchFamily="34" charset="0"/>
                <a:ea typeface="+mn-ea"/>
                <a:cs typeface="+mn-cs"/>
              </a:rPr>
            </a:br>
            <a:r>
              <a:rPr lang="en-GB" sz="1400" kern="1200" dirty="0" smtClean="0">
                <a:solidFill>
                  <a:schemeClr val="tx1"/>
                </a:solidFill>
                <a:latin typeface="Calibri" pitchFamily="34" charset="0"/>
                <a:ea typeface="+mn-ea"/>
                <a:cs typeface="+mn-cs"/>
              </a:rPr>
              <a:t>David </a:t>
            </a:r>
            <a:r>
              <a:rPr lang="en-GB" sz="1400" kern="1200" dirty="0" smtClean="0">
                <a:solidFill>
                  <a:schemeClr val="tx1"/>
                </a:solidFill>
                <a:latin typeface="Calibri" pitchFamily="34" charset="0"/>
                <a:ea typeface="+mn-ea"/>
                <a:cs typeface="+mn-cs"/>
              </a:rPr>
              <a:t>Cameron PM, frequent talk of cutting back</a:t>
            </a:r>
            <a:r>
              <a:rPr lang="en-GB" sz="1400" kern="1200" baseline="0" dirty="0" smtClean="0">
                <a:solidFill>
                  <a:schemeClr val="tx1"/>
                </a:solidFill>
                <a:latin typeface="Calibri" pitchFamily="34" charset="0"/>
                <a:ea typeface="+mn-ea"/>
                <a:cs typeface="+mn-cs"/>
              </a:rPr>
              <a:t> bureaucracy for SMEs and extra support for entrepreneurs....</a:t>
            </a:r>
            <a:endParaRPr lang="en-GB" sz="1400" kern="1200" dirty="0" smtClean="0">
              <a:solidFill>
                <a:schemeClr val="tx1"/>
              </a:solidFill>
              <a:latin typeface="Calibri" pitchFamily="34" charset="0"/>
              <a:ea typeface="+mn-ea"/>
              <a:cs typeface="+mn-cs"/>
            </a:endParaRPr>
          </a:p>
          <a:p>
            <a:r>
              <a:rPr lang="en-GB" sz="1400" kern="1200" dirty="0" smtClean="0">
                <a:solidFill>
                  <a:schemeClr val="tx1"/>
                </a:solidFill>
                <a:latin typeface="Calibri" pitchFamily="34" charset="0"/>
                <a:ea typeface="+mn-ea"/>
                <a:cs typeface="+mn-cs"/>
              </a:rPr>
              <a:t> </a:t>
            </a:r>
          </a:p>
          <a:p>
            <a:pPr lvl="0">
              <a:buFont typeface="Arial" pitchFamily="34" charset="0"/>
              <a:buChar char="•"/>
            </a:pPr>
            <a:r>
              <a:rPr lang="en-GB" sz="1400" kern="1200" dirty="0" smtClean="0">
                <a:solidFill>
                  <a:schemeClr val="tx1"/>
                </a:solidFill>
                <a:latin typeface="Calibri" pitchFamily="34" charset="0"/>
                <a:ea typeface="+mn-ea"/>
                <a:cs typeface="+mn-cs"/>
              </a:rPr>
              <a:t>The </a:t>
            </a:r>
            <a:r>
              <a:rPr lang="en-GB" sz="1400" b="1" kern="1200" dirty="0" smtClean="0">
                <a:solidFill>
                  <a:schemeClr val="tx1"/>
                </a:solidFill>
                <a:latin typeface="Calibri" pitchFamily="34" charset="0"/>
                <a:ea typeface="+mn-ea"/>
                <a:cs typeface="+mn-cs"/>
              </a:rPr>
              <a:t>New Enterprise Allowance</a:t>
            </a:r>
            <a:r>
              <a:rPr lang="en-GB" sz="1400" kern="1200" dirty="0" smtClean="0">
                <a:solidFill>
                  <a:schemeClr val="tx1"/>
                </a:solidFill>
                <a:latin typeface="Calibri" pitchFamily="34" charset="0"/>
                <a:ea typeface="+mn-ea"/>
                <a:cs typeface="+mn-cs"/>
              </a:rPr>
              <a:t> which offers access to mentors for young people </a:t>
            </a:r>
            <a:r>
              <a:rPr lang="en-GB" sz="1400" kern="1200" dirty="0" smtClean="0">
                <a:solidFill>
                  <a:schemeClr val="tx1"/>
                </a:solidFill>
                <a:latin typeface="Calibri" pitchFamily="34" charset="0"/>
                <a:ea typeface="+mn-ea"/>
                <a:cs typeface="+mn-cs"/>
              </a:rPr>
              <a:t>who</a:t>
            </a:r>
            <a:r>
              <a:rPr lang="en-GB" sz="1400" kern="1200" baseline="0" dirty="0" smtClean="0">
                <a:solidFill>
                  <a:schemeClr val="tx1"/>
                </a:solidFill>
                <a:latin typeface="Calibri" pitchFamily="34" charset="0"/>
                <a:ea typeface="+mn-ea"/>
                <a:cs typeface="+mn-cs"/>
              </a:rPr>
              <a:t> have been unemployed for 6 months or more (claiming JSA) </a:t>
            </a:r>
            <a:r>
              <a:rPr lang="en-GB" sz="1400" kern="1200" dirty="0" smtClean="0">
                <a:solidFill>
                  <a:schemeClr val="tx1"/>
                </a:solidFill>
                <a:latin typeface="Calibri" pitchFamily="34" charset="0"/>
                <a:ea typeface="+mn-ea"/>
                <a:cs typeface="+mn-cs"/>
              </a:rPr>
              <a:t>wishing </a:t>
            </a:r>
            <a:r>
              <a:rPr lang="en-GB" sz="1400" kern="1200" dirty="0" smtClean="0">
                <a:solidFill>
                  <a:schemeClr val="tx1"/>
                </a:solidFill>
                <a:latin typeface="Calibri" pitchFamily="34" charset="0"/>
                <a:ea typeface="+mn-ea"/>
                <a:cs typeface="+mn-cs"/>
              </a:rPr>
              <a:t>to develop a business plan and move towards launching their own business. Once trading they can claim a weekly allowance for up to 26 weeks, and loan finance to help with start-up costs. </a:t>
            </a:r>
            <a:endParaRPr lang="en-GB" sz="1400" kern="1200" dirty="0" smtClean="0">
              <a:solidFill>
                <a:schemeClr val="tx1"/>
              </a:solidFill>
              <a:latin typeface="Calibri" pitchFamily="34" charset="0"/>
              <a:ea typeface="+mn-ea"/>
              <a:cs typeface="+mn-cs"/>
            </a:endParaRPr>
          </a:p>
          <a:p>
            <a:pPr lvl="0">
              <a:buFont typeface="Arial" pitchFamily="34" charset="0"/>
              <a:buChar char="•"/>
            </a:pPr>
            <a:r>
              <a:rPr lang="en-GB" sz="1400" kern="1200" dirty="0" smtClean="0">
                <a:solidFill>
                  <a:schemeClr val="tx1"/>
                </a:solidFill>
                <a:latin typeface="Calibri" pitchFamily="34" charset="0"/>
                <a:ea typeface="+mn-ea"/>
                <a:cs typeface="+mn-cs"/>
              </a:rPr>
              <a:t>In </a:t>
            </a:r>
            <a:r>
              <a:rPr lang="en-GB" sz="1400" kern="1200" dirty="0" smtClean="0">
                <a:solidFill>
                  <a:schemeClr val="tx1"/>
                </a:solidFill>
                <a:latin typeface="Calibri" pitchFamily="34" charset="0"/>
                <a:ea typeface="+mn-ea"/>
                <a:cs typeface="+mn-cs"/>
              </a:rPr>
              <a:t>addition young people can access </a:t>
            </a:r>
            <a:r>
              <a:rPr lang="en-GB" sz="1400" b="1" kern="1200" dirty="0" smtClean="0">
                <a:solidFill>
                  <a:schemeClr val="tx1"/>
                </a:solidFill>
                <a:latin typeface="Calibri" pitchFamily="34" charset="0"/>
                <a:ea typeface="+mn-ea"/>
                <a:cs typeface="+mn-cs"/>
              </a:rPr>
              <a:t>Enterprise Clubs </a:t>
            </a:r>
            <a:r>
              <a:rPr lang="en-GB" sz="1400" kern="1200" dirty="0" smtClean="0">
                <a:solidFill>
                  <a:schemeClr val="tx1"/>
                </a:solidFill>
                <a:latin typeface="Calibri" pitchFamily="34" charset="0"/>
                <a:ea typeface="+mn-ea"/>
                <a:cs typeface="+mn-cs"/>
              </a:rPr>
              <a:t>in their local area, run by groups and organisations to promote entrepreneurship and give additional advice and guidance to attendees; </a:t>
            </a:r>
          </a:p>
          <a:p>
            <a:pPr lvl="0">
              <a:buFont typeface="Arial" pitchFamily="34" charset="0"/>
              <a:buChar char="•"/>
            </a:pPr>
            <a:r>
              <a:rPr lang="en-GB" sz="1400" b="1" kern="1200" dirty="0" smtClean="0">
                <a:solidFill>
                  <a:schemeClr val="tx1"/>
                </a:solidFill>
                <a:latin typeface="Calibri" pitchFamily="34" charset="0"/>
                <a:ea typeface="+mn-ea"/>
                <a:cs typeface="+mn-cs"/>
              </a:rPr>
              <a:t>Helping young people find sources of funding</a:t>
            </a:r>
            <a:r>
              <a:rPr lang="en-GB" sz="1400" kern="1200" dirty="0" smtClean="0">
                <a:solidFill>
                  <a:schemeClr val="tx1"/>
                </a:solidFill>
                <a:latin typeface="Calibri" pitchFamily="34" charset="0"/>
                <a:ea typeface="+mn-ea"/>
                <a:cs typeface="+mn-cs"/>
              </a:rPr>
              <a:t> by continuing to support Community Development Finance Institutions (CDFIs) which are independent financial institutions, who lend to those who have been turned down by banks; </a:t>
            </a:r>
          </a:p>
          <a:p>
            <a:pPr lvl="0">
              <a:buFont typeface="Arial" pitchFamily="34" charset="0"/>
              <a:buChar char="•"/>
            </a:pPr>
            <a:r>
              <a:rPr lang="en-GB" sz="1400" kern="1200" dirty="0" smtClean="0">
                <a:solidFill>
                  <a:schemeClr val="tx1"/>
                </a:solidFill>
                <a:latin typeface="Calibri" pitchFamily="34" charset="0"/>
                <a:ea typeface="+mn-ea"/>
                <a:cs typeface="+mn-cs"/>
              </a:rPr>
              <a:t>The </a:t>
            </a:r>
            <a:r>
              <a:rPr lang="en-GB" sz="1400" b="1" kern="1200" dirty="0" smtClean="0">
                <a:solidFill>
                  <a:schemeClr val="tx1"/>
                </a:solidFill>
                <a:latin typeface="Calibri" pitchFamily="34" charset="0"/>
                <a:ea typeface="+mn-ea"/>
                <a:cs typeface="+mn-cs"/>
              </a:rPr>
              <a:t>Regional Growth Fund</a:t>
            </a:r>
            <a:r>
              <a:rPr lang="en-GB" sz="1400" kern="1200" dirty="0" smtClean="0">
                <a:solidFill>
                  <a:schemeClr val="tx1"/>
                </a:solidFill>
                <a:latin typeface="Calibri" pitchFamily="34" charset="0"/>
                <a:ea typeface="+mn-ea"/>
                <a:cs typeface="+mn-cs"/>
              </a:rPr>
              <a:t>, which has approved, subject to due diligence, a contribution of £30 million to a new £60 million wholesale fund for organisations that make loans to entrepreneurs, start-ups and SMEs, particularly in disadvantaged groups and communities. This is the biggest fund of its kind in the UK; and </a:t>
            </a:r>
          </a:p>
          <a:p>
            <a:pPr lvl="0">
              <a:buFont typeface="Arial" pitchFamily="34" charset="0"/>
              <a:buChar char="•"/>
            </a:pPr>
            <a:r>
              <a:rPr lang="en-GB" sz="1400" b="1" kern="1200" dirty="0" smtClean="0">
                <a:solidFill>
                  <a:schemeClr val="tx1"/>
                </a:solidFill>
                <a:latin typeface="Calibri" pitchFamily="34" charset="0"/>
                <a:ea typeface="+mn-ea"/>
                <a:cs typeface="+mn-cs"/>
              </a:rPr>
              <a:t>Big Society Capital</a:t>
            </a:r>
            <a:r>
              <a:rPr lang="en-GB" sz="1400" kern="1200" dirty="0" smtClean="0">
                <a:solidFill>
                  <a:schemeClr val="tx1"/>
                </a:solidFill>
                <a:latin typeface="Calibri" pitchFamily="34" charset="0"/>
                <a:ea typeface="+mn-ea"/>
                <a:cs typeface="+mn-cs"/>
              </a:rPr>
              <a:t> (formerly the Big Society Bank), which will soon begin investing in social enterprises. This could include investing in CDFIs and Enterprise Agencies that provide business advice, training, mentoring and loans to entrepreneurs, start-ups and SMEs, again focused on deprived groups and communities</a:t>
            </a:r>
            <a:r>
              <a:rPr lang="en-GB" sz="1400" kern="1200" dirty="0" smtClean="0">
                <a:solidFill>
                  <a:schemeClr val="tx1"/>
                </a:solidFill>
                <a:latin typeface="Calibri" pitchFamily="34" charset="0"/>
                <a:ea typeface="+mn-ea"/>
                <a:cs typeface="+mn-cs"/>
              </a:rPr>
              <a:t>.</a:t>
            </a:r>
            <a:endParaRPr lang="en-GB" sz="1400" kern="1200" dirty="0" smtClean="0">
              <a:solidFill>
                <a:schemeClr val="tx1"/>
              </a:solidFill>
              <a:latin typeface="Calibri" pitchFamily="34" charset="0"/>
              <a:ea typeface="+mn-ea"/>
              <a:cs typeface="+mn-cs"/>
            </a:endParaRPr>
          </a:p>
          <a:p>
            <a:r>
              <a:rPr lang="en-GB" sz="1200" b="1" kern="1200" dirty="0" smtClean="0">
                <a:solidFill>
                  <a:schemeClr val="tx1"/>
                </a:solidFill>
                <a:latin typeface="Calibri" pitchFamily="34" charset="0"/>
                <a:ea typeface="+mn-ea"/>
                <a:cs typeface="+mn-cs"/>
              </a:rPr>
              <a:t> </a:t>
            </a:r>
            <a:endParaRPr lang="en-GB" sz="1200" kern="1200" dirty="0" smtClean="0">
              <a:solidFill>
                <a:schemeClr val="tx1"/>
              </a:solidFill>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10DE922C-A6D3-4BC8-9E83-173343B8E2B4}"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sz="1400" dirty="0" smtClean="0">
                <a:latin typeface="+mn-lt"/>
              </a:rPr>
              <a:t>The Trust was created by HRH The Prince of Wales – he used his  Royal Navy pension to  set up a number of community projects to benefit disadvantaged young people. – 35</a:t>
            </a:r>
            <a:r>
              <a:rPr lang="en-GB" sz="1400" baseline="30000" dirty="0" smtClean="0">
                <a:latin typeface="+mn-lt"/>
              </a:rPr>
              <a:t>th</a:t>
            </a:r>
            <a:r>
              <a:rPr lang="en-GB" sz="1400" dirty="0" smtClean="0">
                <a:latin typeface="+mn-lt"/>
              </a:rPr>
              <a:t> anniversary in 2011</a:t>
            </a:r>
          </a:p>
          <a:p>
            <a:pPr>
              <a:spcBef>
                <a:spcPct val="10000"/>
              </a:spcBef>
              <a:buFont typeface="Arial" pitchFamily="34" charset="0"/>
              <a:buChar char="•"/>
            </a:pPr>
            <a:r>
              <a:rPr lang="en-GB" sz="1400" b="1" dirty="0" smtClean="0">
                <a:solidFill>
                  <a:srgbClr val="FFFFFF"/>
                </a:solidFill>
                <a:latin typeface="+mn-lt"/>
              </a:rPr>
              <a:t>Our Vision -</a:t>
            </a:r>
            <a:r>
              <a:rPr lang="en-GB" sz="1400" dirty="0" smtClean="0">
                <a:solidFill>
                  <a:srgbClr val="FFFFFF"/>
                </a:solidFill>
                <a:latin typeface="+mn-lt"/>
              </a:rPr>
              <a:t> </a:t>
            </a:r>
            <a:r>
              <a:rPr lang="en-GB" sz="1400" dirty="0" smtClean="0">
                <a:solidFill>
                  <a:srgbClr val="FFFFFF"/>
                </a:solidFill>
                <a:latin typeface="+mn-lt"/>
              </a:rPr>
              <a:t>Every young person should have the chance to succeed</a:t>
            </a:r>
          </a:p>
          <a:p>
            <a:pPr>
              <a:spcBef>
                <a:spcPct val="10000"/>
              </a:spcBef>
              <a:buFont typeface="Arial" pitchFamily="34" charset="0"/>
              <a:buChar char="•"/>
            </a:pPr>
            <a:r>
              <a:rPr lang="en-GB" sz="1400" b="1" dirty="0" smtClean="0">
                <a:solidFill>
                  <a:srgbClr val="FFFFFF"/>
                </a:solidFill>
                <a:latin typeface="+mn-lt"/>
              </a:rPr>
              <a:t>Our Mission -</a:t>
            </a:r>
            <a:r>
              <a:rPr lang="en-GB" sz="1400" dirty="0" smtClean="0">
                <a:solidFill>
                  <a:srgbClr val="FFFFFF"/>
                </a:solidFill>
                <a:latin typeface="+mn-lt"/>
              </a:rPr>
              <a:t> </a:t>
            </a:r>
            <a:r>
              <a:rPr lang="en-GB" sz="1400" dirty="0" smtClean="0">
                <a:solidFill>
                  <a:srgbClr val="FFFFFF"/>
                </a:solidFill>
                <a:latin typeface="+mn-lt"/>
              </a:rPr>
              <a:t>To help disadvantaged young people in the UK to change their lives and get into employment, education or training</a:t>
            </a:r>
          </a:p>
          <a:p>
            <a:endParaRPr lang="en-GB" sz="1400" kern="1200" dirty="0" smtClean="0">
              <a:solidFill>
                <a:schemeClr val="tx1"/>
              </a:solidFill>
              <a:latin typeface="+mn-lt"/>
              <a:ea typeface="+mn-ea"/>
              <a:cs typeface="+mn-cs"/>
            </a:endParaRPr>
          </a:p>
          <a:p>
            <a:r>
              <a:rPr lang="en-GB" sz="1400" b="1" kern="1200" dirty="0" smtClean="0">
                <a:solidFill>
                  <a:schemeClr val="tx1"/>
                </a:solidFill>
                <a:latin typeface="+mn-lt"/>
                <a:ea typeface="+mn-ea"/>
                <a:cs typeface="+mn-cs"/>
              </a:rPr>
              <a:t>Employability and Skills</a:t>
            </a:r>
            <a:endParaRPr lang="en-GB" sz="1400" kern="1200" dirty="0" smtClean="0">
              <a:solidFill>
                <a:schemeClr val="tx1"/>
              </a:solidFill>
              <a:latin typeface="+mn-lt"/>
              <a:ea typeface="+mn-ea"/>
              <a:cs typeface="+mn-cs"/>
            </a:endParaRPr>
          </a:p>
          <a:p>
            <a:r>
              <a:rPr lang="en-GB" sz="1400" kern="1200" dirty="0" smtClean="0">
                <a:solidFill>
                  <a:schemeClr val="tx1"/>
                </a:solidFill>
                <a:latin typeface="+mn-lt"/>
                <a:ea typeface="+mn-ea"/>
                <a:cs typeface="+mn-cs"/>
              </a:rPr>
              <a:t>“Young people want to work.  Those from disadvantaged backgrounds need more help to build the social networks, confidence and qualifications to be able to move towards a job.  We offer programmes that motivate young people and help them progress into education, training and employment.  Our relationship with employers means we are a realistic bridge between what young people want to achieve and the job market, giving them the personal skills they need to get a job.” </a:t>
            </a:r>
          </a:p>
          <a:p>
            <a:endParaRPr lang="en-GB" sz="1400" kern="1200" dirty="0" smtClean="0">
              <a:solidFill>
                <a:schemeClr val="tx1"/>
              </a:solidFill>
              <a:latin typeface="+mn-lt"/>
              <a:ea typeface="+mn-ea"/>
              <a:cs typeface="+mn-cs"/>
            </a:endParaRPr>
          </a:p>
          <a:p>
            <a:r>
              <a:rPr lang="en-GB" sz="1400" dirty="0" smtClean="0">
                <a:solidFill>
                  <a:schemeClr val="bg1"/>
                </a:solidFill>
                <a:latin typeface="+mn-lt"/>
              </a:rPr>
              <a:t>We believe that </a:t>
            </a:r>
            <a:r>
              <a:rPr lang="en-GB" sz="1400" b="1" dirty="0" smtClean="0">
                <a:solidFill>
                  <a:schemeClr val="bg1"/>
                </a:solidFill>
                <a:latin typeface="+mn-lt"/>
              </a:rPr>
              <a:t>every young person</a:t>
            </a:r>
            <a:r>
              <a:rPr lang="en-GB" sz="1400" dirty="0" smtClean="0">
                <a:solidFill>
                  <a:schemeClr val="bg1"/>
                </a:solidFill>
                <a:latin typeface="+mn-lt"/>
              </a:rPr>
              <a:t>, no matter what their background, has the potential to succeed and build a better future for themselves. </a:t>
            </a:r>
          </a:p>
          <a:p>
            <a:endParaRPr lang="en-GB" sz="14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400" dirty="0" smtClean="0">
                <a:solidFill>
                  <a:schemeClr val="bg1"/>
                </a:solidFill>
                <a:latin typeface="+mn-lt"/>
              </a:rPr>
              <a:t>We help the young people on our programmes to get the </a:t>
            </a:r>
            <a:r>
              <a:rPr lang="en-GB" sz="1400" b="1" dirty="0" smtClean="0">
                <a:solidFill>
                  <a:schemeClr val="bg1"/>
                </a:solidFill>
                <a:latin typeface="+mn-lt"/>
              </a:rPr>
              <a:t>skills, qualifications and experience </a:t>
            </a:r>
            <a:r>
              <a:rPr lang="en-GB" sz="1400" dirty="0" smtClean="0">
                <a:solidFill>
                  <a:schemeClr val="bg1"/>
                </a:solidFill>
                <a:latin typeface="+mn-lt"/>
              </a:rPr>
              <a:t>they need to go on to get a job or go into further education, training or volunteering. </a:t>
            </a:r>
          </a:p>
          <a:p>
            <a:endParaRPr lang="en-GB" sz="14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bg1"/>
                </a:solidFill>
                <a:latin typeface="+mn-lt"/>
              </a:rPr>
              <a:t>Last year The Trust </a:t>
            </a:r>
            <a:r>
              <a:rPr lang="en-GB" sz="1400" b="1" dirty="0" smtClean="0">
                <a:solidFill>
                  <a:schemeClr val="bg1"/>
                </a:solidFill>
                <a:latin typeface="+mn-lt"/>
              </a:rPr>
              <a:t>helped over 46,000 young people, this year 50,000, next year 55,000?? To do this, w</a:t>
            </a:r>
            <a:r>
              <a:rPr lang="en-GB" sz="1400" b="1" dirty="0" smtClean="0">
                <a:latin typeface="+mn-lt"/>
              </a:rPr>
              <a:t>e need to raise at least </a:t>
            </a:r>
            <a:r>
              <a:rPr lang="en-GB" sz="1400" b="1" dirty="0" smtClean="0">
                <a:solidFill>
                  <a:srgbClr val="C00000"/>
                </a:solidFill>
                <a:latin typeface="+mn-lt"/>
              </a:rPr>
              <a:t>£50 million per year</a:t>
            </a:r>
          </a:p>
          <a:p>
            <a:pPr eaLnBrk="1" fontAlgn="auto" hangingPunct="1">
              <a:spcBef>
                <a:spcPts val="0"/>
              </a:spcBef>
              <a:spcAft>
                <a:spcPts val="0"/>
              </a:spcAft>
              <a:defRPr/>
            </a:pPr>
            <a:endParaRPr lang="en-GB" i="1" dirty="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7D7F80-98AB-458E-9A1C-82C221C465D6}" type="slidenum">
              <a:rPr lang="en-GB">
                <a:cs typeface="Arial" charset="0"/>
              </a:rPr>
              <a:pPr fontAlgn="base">
                <a:spcBef>
                  <a:spcPct val="0"/>
                </a:spcBef>
                <a:spcAft>
                  <a:spcPct val="0"/>
                </a:spcAft>
                <a:defRPr/>
              </a:pPr>
              <a:t>5</a:t>
            </a:fld>
            <a:endParaRPr lang="en-GB">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buFont typeface="Arial" pitchFamily="34" charset="0"/>
              <a:buChar char="•"/>
              <a:defRPr/>
            </a:pPr>
            <a:r>
              <a:rPr lang="en-GB" sz="1400" dirty="0" smtClean="0"/>
              <a:t>The Enterprise Programme supports young people to explore a business idea and decide whether self-employment is right for them.  </a:t>
            </a:r>
          </a:p>
          <a:p>
            <a:pPr marL="0">
              <a:buFont typeface="Arial" pitchFamily="34" charset="0"/>
              <a:buChar char="•"/>
              <a:defRPr/>
            </a:pPr>
            <a:endParaRPr lang="en-GB" sz="1400" dirty="0" smtClean="0"/>
          </a:p>
          <a:p>
            <a:pPr marL="0">
              <a:buFont typeface="Arial" pitchFamily="34" charset="0"/>
              <a:buChar char="•"/>
              <a:defRPr/>
            </a:pPr>
            <a:r>
              <a:rPr lang="en-GB" sz="1400" dirty="0" smtClean="0"/>
              <a:t>The programme can support young people to test, plan and start a business or to achieve goals in education, training, employment or volunteering.  </a:t>
            </a:r>
          </a:p>
          <a:p>
            <a:pPr marL="0">
              <a:buFont typeface="Arial" pitchFamily="34" charset="0"/>
              <a:buChar char="•"/>
              <a:defRPr/>
            </a:pPr>
            <a:endParaRPr lang="en-GB" sz="1400" dirty="0" smtClean="0"/>
          </a:p>
          <a:p>
            <a:pPr marL="0">
              <a:buFont typeface="Arial" pitchFamily="34" charset="0"/>
              <a:buChar char="•"/>
              <a:defRPr/>
            </a:pPr>
            <a:r>
              <a:rPr lang="en-GB" sz="1400" dirty="0" smtClean="0"/>
              <a:t>Who is it for?</a:t>
            </a:r>
          </a:p>
          <a:p>
            <a:pPr marL="0">
              <a:buFont typeface="Arial" charset="0"/>
              <a:buNone/>
              <a:defRPr/>
            </a:pPr>
            <a:endParaRPr lang="en-GB" sz="1400" dirty="0" smtClean="0"/>
          </a:p>
          <a:p>
            <a:pPr marL="0">
              <a:buClr>
                <a:srgbClr val="C00000"/>
              </a:buClr>
              <a:buFont typeface="Calibri" pitchFamily="34" charset="0"/>
              <a:buChar char="→"/>
              <a:defRPr/>
            </a:pPr>
            <a:r>
              <a:rPr lang="en-GB" sz="1400" dirty="0" smtClean="0"/>
              <a:t>Young people aged 18-30 in the UK </a:t>
            </a:r>
          </a:p>
          <a:p>
            <a:pPr marL="0">
              <a:buClr>
                <a:srgbClr val="C00000"/>
              </a:buClr>
              <a:buNone/>
              <a:defRPr/>
            </a:pPr>
            <a:r>
              <a:rPr lang="en-GB" sz="1400" dirty="0" smtClean="0"/>
              <a:t>[In Scotland we run a joint operation with our sister charity, Prince’s Scottish Youth Business Trust]  </a:t>
            </a:r>
          </a:p>
          <a:p>
            <a:pPr marL="0">
              <a:buClr>
                <a:srgbClr val="C00000"/>
              </a:buClr>
              <a:buFont typeface="Calibri" pitchFamily="34" charset="0"/>
              <a:buChar char="→"/>
              <a:defRPr/>
            </a:pPr>
            <a:r>
              <a:rPr lang="en-GB" sz="1400" dirty="0" smtClean="0"/>
              <a:t>Unemployed or working fewer than 16 hours a week, and</a:t>
            </a:r>
          </a:p>
          <a:p>
            <a:pPr marL="0">
              <a:buClr>
                <a:srgbClr val="C00000"/>
              </a:buClr>
              <a:buFont typeface="Calibri" pitchFamily="34" charset="0"/>
              <a:buChar char="→"/>
              <a:defRPr/>
            </a:pPr>
            <a:r>
              <a:rPr lang="en-GB" sz="1400" dirty="0" smtClean="0"/>
              <a:t>Have a business idea they would like help to explore</a:t>
            </a:r>
          </a:p>
          <a:p>
            <a:endParaRPr lang="en-GB" dirty="0"/>
          </a:p>
        </p:txBody>
      </p:sp>
      <p:sp>
        <p:nvSpPr>
          <p:cNvPr id="4" name="Slide Number Placeholder 3"/>
          <p:cNvSpPr>
            <a:spLocks noGrp="1"/>
          </p:cNvSpPr>
          <p:nvPr>
            <p:ph type="sldNum" sz="quarter" idx="10"/>
          </p:nvPr>
        </p:nvSpPr>
        <p:spPr/>
        <p:txBody>
          <a:bodyPr/>
          <a:lstStyle/>
          <a:p>
            <a:pPr>
              <a:defRPr/>
            </a:pPr>
            <a:fld id="{10DE922C-A6D3-4BC8-9E83-173343B8E2B4}"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dirty="0" smtClean="0"/>
              <a:t>4 key themes outline how</a:t>
            </a:r>
            <a:r>
              <a:rPr lang="en-GB" sz="1400" baseline="0" dirty="0" smtClean="0"/>
              <a:t> we </a:t>
            </a:r>
            <a:r>
              <a:rPr lang="en-GB" sz="1400" dirty="0" smtClean="0"/>
              <a:t>move a young person through the programme</a:t>
            </a:r>
            <a:endParaRPr lang="en-GB" sz="1400" dirty="0"/>
          </a:p>
        </p:txBody>
      </p:sp>
      <p:sp>
        <p:nvSpPr>
          <p:cNvPr id="4" name="Slide Number Placeholder 3"/>
          <p:cNvSpPr>
            <a:spLocks noGrp="1"/>
          </p:cNvSpPr>
          <p:nvPr>
            <p:ph type="sldNum" sz="quarter" idx="10"/>
          </p:nvPr>
        </p:nvSpPr>
        <p:spPr/>
        <p:txBody>
          <a:bodyPr/>
          <a:lstStyle/>
          <a:p>
            <a:pPr>
              <a:defRPr/>
            </a:pPr>
            <a:fld id="{10DE922C-A6D3-4BC8-9E83-173343B8E2B4}"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dirty="0" smtClean="0"/>
              <a:t>Information </a:t>
            </a:r>
            <a:r>
              <a:rPr lang="en-GB" sz="1200" b="1" dirty="0" smtClean="0"/>
              <a:t>Session</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t>A one hour group session to tell young people about the programme, its purpose and the support on offer, as well as what The Trust needs from the young people who take part. This allows the young people to decide whether the programme is for them and whether they have the commitment and motivation needed to take part.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dirty="0" smtClean="0"/>
          </a:p>
          <a:p>
            <a:pPr algn="l" fontAlgn="auto">
              <a:spcBef>
                <a:spcPts val="0"/>
              </a:spcBef>
              <a:spcAft>
                <a:spcPts val="0"/>
              </a:spcAft>
              <a:defRPr/>
            </a:pPr>
            <a:r>
              <a:rPr lang="en-GB" sz="1200" b="1" dirty="0" smtClean="0">
                <a:solidFill>
                  <a:schemeClr val="accent1">
                    <a:lumMod val="50000"/>
                  </a:schemeClr>
                </a:solidFill>
              </a:rPr>
              <a:t>Explore Enterprise</a:t>
            </a:r>
          </a:p>
          <a:p>
            <a:pPr algn="l" fontAlgn="auto">
              <a:spcBef>
                <a:spcPts val="0"/>
              </a:spcBef>
              <a:spcAft>
                <a:spcPts val="0"/>
              </a:spcAft>
              <a:defRPr/>
            </a:pPr>
            <a:r>
              <a:rPr lang="en-GB" sz="1200" dirty="0" smtClean="0"/>
              <a:t>Four consecutive days to learn about topics relevant to planning and running a business and to consider whether self-employment is right for them. It is designed to be practical, interactive, visual and based around discussions and activities.  It aims to enable young people to feel what running their own business would be like and what it would involve, whilst teaching some of the most relevant knowledge and concepts.</a:t>
            </a:r>
          </a:p>
          <a:p>
            <a:pPr algn="l" fontAlgn="auto">
              <a:spcBef>
                <a:spcPts val="0"/>
              </a:spcBef>
              <a:spcAft>
                <a:spcPts val="0"/>
              </a:spcAft>
              <a:defRPr/>
            </a:pPr>
            <a:r>
              <a:rPr lang="en-GB" sz="1200" b="0" i="1" dirty="0" smtClean="0">
                <a:solidFill>
                  <a:schemeClr val="accent1">
                    <a:lumMod val="50000"/>
                  </a:schemeClr>
                </a:solidFill>
              </a:rPr>
              <a:t>--- Enhance YP’s knowledge, skills and motivation</a:t>
            </a:r>
          </a:p>
          <a:p>
            <a:pPr algn="l"/>
            <a:endParaRPr lang="en-GB" sz="1200" b="1" dirty="0" smtClean="0">
              <a:solidFill>
                <a:schemeClr val="accent1">
                  <a:lumMod val="50000"/>
                </a:schemeClr>
              </a:solidFill>
            </a:endParaRPr>
          </a:p>
          <a:p>
            <a:pPr algn="l" fontAlgn="auto">
              <a:spcBef>
                <a:spcPts val="0"/>
              </a:spcBef>
              <a:spcAft>
                <a:spcPts val="0"/>
              </a:spcAft>
              <a:defRPr/>
            </a:pPr>
            <a:r>
              <a:rPr lang="en-GB" sz="1200" b="1" dirty="0" smtClean="0">
                <a:solidFill>
                  <a:schemeClr val="accent1">
                    <a:lumMod val="50000"/>
                  </a:schemeClr>
                </a:solidFill>
              </a:rPr>
              <a:t>Next Steps Sessions</a:t>
            </a:r>
          </a:p>
          <a:p>
            <a:pPr algn="l" fontAlgn="auto">
              <a:spcBef>
                <a:spcPts val="0"/>
              </a:spcBef>
              <a:spcAft>
                <a:spcPts val="0"/>
              </a:spcAft>
              <a:defRPr/>
            </a:pPr>
            <a:r>
              <a:rPr lang="en-GB" sz="1200" dirty="0" smtClean="0"/>
              <a:t>On average, eight hours of one-to-one support to help think through, choose and plan their next step and outcome. For young people who need financial support to test their ideas, Will it Work grants (of up to £250 per young person) can be provided to help them. The sessions can be booked on days, times and at a frequency that suit the young people.</a:t>
            </a:r>
          </a:p>
          <a:p>
            <a:pPr algn="l" fontAlgn="auto">
              <a:spcBef>
                <a:spcPts val="0"/>
              </a:spcBef>
              <a:spcAft>
                <a:spcPts val="0"/>
              </a:spcAft>
              <a:defRPr/>
            </a:pPr>
            <a:r>
              <a:rPr lang="en-GB" sz="1200" b="0" i="1" dirty="0" smtClean="0">
                <a:solidFill>
                  <a:schemeClr val="accent1">
                    <a:lumMod val="50000"/>
                  </a:schemeClr>
                </a:solidFill>
              </a:rPr>
              <a:t>---Enhancing</a:t>
            </a:r>
            <a:r>
              <a:rPr lang="en-GB" sz="1200" b="0" i="1" baseline="0" dirty="0" smtClean="0">
                <a:solidFill>
                  <a:schemeClr val="accent1">
                    <a:lumMod val="50000"/>
                  </a:schemeClr>
                </a:solidFill>
              </a:rPr>
              <a:t> business viability:  test quality of business idea, prove markets and provide flexible support to help make informed decisions</a:t>
            </a:r>
            <a:endParaRPr lang="en-GB" sz="1200" b="0" i="1" dirty="0" smtClean="0">
              <a:solidFill>
                <a:schemeClr val="accent1">
                  <a:lumMod val="50000"/>
                </a:schemeClr>
              </a:solidFill>
            </a:endParaRPr>
          </a:p>
          <a:p>
            <a:pPr algn="l" fontAlgn="auto">
              <a:spcBef>
                <a:spcPts val="0"/>
              </a:spcBef>
              <a:spcAft>
                <a:spcPts val="0"/>
              </a:spcAft>
              <a:defRPr/>
            </a:pPr>
            <a:endParaRPr lang="en-GB" sz="1200" b="1" dirty="0" smtClean="0">
              <a:solidFill>
                <a:schemeClr val="accent1">
                  <a:lumMod val="50000"/>
                </a:schemeClr>
              </a:solidFill>
            </a:endParaRPr>
          </a:p>
          <a:p>
            <a:pPr algn="l" fontAlgn="auto">
              <a:spcBef>
                <a:spcPts val="0"/>
              </a:spcBef>
              <a:spcAft>
                <a:spcPts val="0"/>
              </a:spcAft>
              <a:defRPr/>
            </a:pPr>
            <a:r>
              <a:rPr lang="en-GB" sz="1200" b="1" dirty="0" smtClean="0">
                <a:solidFill>
                  <a:schemeClr val="accent1">
                    <a:lumMod val="50000"/>
                  </a:schemeClr>
                </a:solidFill>
              </a:rPr>
              <a:t>Best Foot Forward</a:t>
            </a:r>
          </a:p>
          <a:p>
            <a:pPr algn="l">
              <a:defRPr/>
            </a:pPr>
            <a:r>
              <a:rPr lang="en-GB" sz="1200" dirty="0" smtClean="0"/>
              <a:t>Young people are offered either progression mentoring for up to six months or business mentoring for two years depending on their chosen outcome.  For Trust supported businesses that really need it, financial support is also available. To apply young people present their business propositions to a Business Launch Group, who recommend whether to offer support.  </a:t>
            </a:r>
          </a:p>
          <a:p>
            <a:endParaRPr lang="en-GB" dirty="0"/>
          </a:p>
        </p:txBody>
      </p:sp>
      <p:sp>
        <p:nvSpPr>
          <p:cNvPr id="4" name="Slide Number Placeholder 3"/>
          <p:cNvSpPr>
            <a:spLocks noGrp="1"/>
          </p:cNvSpPr>
          <p:nvPr>
            <p:ph type="sldNum" sz="quarter" idx="10"/>
          </p:nvPr>
        </p:nvSpPr>
        <p:spPr/>
        <p:txBody>
          <a:bodyPr/>
          <a:lstStyle/>
          <a:p>
            <a:pPr>
              <a:defRPr/>
            </a:pPr>
            <a:fld id="{10DE922C-A6D3-4BC8-9E83-173343B8E2B4}"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The new Enterprise programme model is meeting the needs of </a:t>
            </a:r>
            <a:r>
              <a:rPr lang="en-GB" baseline="0" dirty="0" smtClean="0"/>
              <a:t>YP very </a:t>
            </a:r>
            <a:r>
              <a:rPr lang="en-GB" baseline="0" dirty="0" smtClean="0"/>
              <a:t>well. Here are a few benefits of the new approach...</a:t>
            </a:r>
            <a:endParaRPr lang="en-GB" dirty="0"/>
          </a:p>
        </p:txBody>
      </p:sp>
      <p:sp>
        <p:nvSpPr>
          <p:cNvPr id="4" name="Slide Number Placeholder 3"/>
          <p:cNvSpPr>
            <a:spLocks noGrp="1"/>
          </p:cNvSpPr>
          <p:nvPr>
            <p:ph type="sldNum" sz="quarter" idx="10"/>
          </p:nvPr>
        </p:nvSpPr>
        <p:spPr/>
        <p:txBody>
          <a:bodyPr/>
          <a:lstStyle/>
          <a:p>
            <a:pPr>
              <a:defRPr/>
            </a:pPr>
            <a:fld id="{10DE922C-A6D3-4BC8-9E83-173343B8E2B4}"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8E5E5A8-D3C3-405B-A3E8-5D4600DE2421}" type="datetimeFigureOut">
              <a:rPr lang="en-US"/>
              <a:pPr>
                <a:defRPr/>
              </a:pPr>
              <a:t>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CE6A89-FDB7-4387-A4D5-79F71A41ED5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1C552C-3F45-4CE1-9054-732074839B86}" type="datetimeFigureOut">
              <a:rPr lang="en-US"/>
              <a:pPr>
                <a:defRPr/>
              </a:pPr>
              <a:t>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02FEB6-4545-4EE7-B620-75A1A529768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19550E-D3C9-4C95-A3F1-18FACD145368}" type="datetimeFigureOut">
              <a:rPr lang="en-US"/>
              <a:pPr>
                <a:defRPr/>
              </a:pPr>
              <a:t>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336CBE-3849-4EF0-91DF-899864ECB69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F0E2E80-F3ED-427B-8E7A-F72C101806A3}" type="datetimeFigureOut">
              <a:rPr lang="en-US"/>
              <a:pPr>
                <a:defRPr/>
              </a:pPr>
              <a:t>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6867EB-85D2-41C8-AC0E-F644966DD8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B48E4B2-6F31-4AD3-ADA1-7FBA3FDB4CA4}" type="datetimeFigureOut">
              <a:rPr lang="en-US"/>
              <a:pPr>
                <a:defRPr/>
              </a:pPr>
              <a:t>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1792FB-E16A-4D26-B6C6-7F6BB680DEC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FF2CCE3-C66A-4A03-BC2E-8F4F7999789F}" type="datetimeFigureOut">
              <a:rPr lang="en-US"/>
              <a:pPr>
                <a:defRPr/>
              </a:pPr>
              <a:t>2/3/2012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7EB9F7-E4DC-4A1A-97C7-B3D6014BF91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C96C45D-039D-4451-8C61-FA7A67E223A5}" type="datetimeFigureOut">
              <a:rPr lang="en-US"/>
              <a:pPr>
                <a:defRPr/>
              </a:pPr>
              <a:t>2/3/2012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3AAF3F5-B8D1-45B3-B017-530DBA24BD3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9445E12-8421-40B1-860B-CE8D79322395}" type="datetimeFigureOut">
              <a:rPr lang="en-US"/>
              <a:pPr>
                <a:defRPr/>
              </a:pPr>
              <a:t>2/3/2012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75B8838-1062-4E1B-8F24-20D8D18DDEF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4262B90-80F6-4531-8D11-2ECA33E4E37C}" type="datetimeFigureOut">
              <a:rPr lang="en-US"/>
              <a:pPr>
                <a:defRPr/>
              </a:pPr>
              <a:t>2/3/2012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8E221D1-E133-4E4D-A0C3-D500793CE11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021674-E4D5-43D8-A55F-80777B4D33E1}" type="datetimeFigureOut">
              <a:rPr lang="en-US"/>
              <a:pPr>
                <a:defRPr/>
              </a:pPr>
              <a:t>2/3/2012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681470-FB6A-460B-BF7F-0F6307C4FC9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8BA6C3-1CD7-40B9-A97F-086906FBC08F}" type="datetimeFigureOut">
              <a:rPr lang="en-US"/>
              <a:pPr>
                <a:defRPr/>
              </a:pPr>
              <a:t>2/3/2012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B830763-EF33-4453-8FC3-5A5C1C5F972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268FEAA-B3FE-4762-9197-0D342A294B6E}" type="datetimeFigureOut">
              <a:rPr lang="en-US"/>
              <a:pPr>
                <a:defRPr/>
              </a:pPr>
              <a:t>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0B2AA90-1038-43DD-8B90-0E54B5A1DE6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mailto:laura.wyatt-smith@princes-trust.org.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20888"/>
            <a:ext cx="9144000" cy="1254001"/>
          </a:xfrm>
        </p:spPr>
        <p:txBody>
          <a:bodyPr>
            <a:normAutofit/>
          </a:bodyPr>
          <a:lstStyle/>
          <a:p>
            <a:r>
              <a:rPr lang="en-GB" sz="3200" dirty="0" smtClean="0">
                <a:solidFill>
                  <a:srgbClr val="ED174F"/>
                </a:solidFill>
                <a:latin typeface="Arial Black" pitchFamily="34" charset="0"/>
              </a:rPr>
              <a:t>    </a:t>
            </a:r>
            <a:r>
              <a:rPr lang="en-GB" sz="4900" b="1" dirty="0" smtClean="0">
                <a:solidFill>
                  <a:srgbClr val="ED174F"/>
                </a:solidFill>
                <a:latin typeface="Arial Black" pitchFamily="34" charset="0"/>
              </a:rPr>
              <a:t>The Prince’s Trust</a:t>
            </a:r>
            <a:r>
              <a:rPr lang="en-GB" sz="3200" b="1" dirty="0" smtClean="0">
                <a:solidFill>
                  <a:srgbClr val="C00000"/>
                </a:solidFill>
                <a:latin typeface="Helvetica 55 Roman" pitchFamily="34" charset="0"/>
              </a:rPr>
              <a:t/>
            </a:r>
            <a:br>
              <a:rPr lang="en-GB" sz="3200" b="1" dirty="0" smtClean="0">
                <a:solidFill>
                  <a:srgbClr val="C00000"/>
                </a:solidFill>
                <a:latin typeface="Helvetica 55 Roman" pitchFamily="34" charset="0"/>
              </a:rPr>
            </a:br>
            <a:endParaRPr lang="en-GB" sz="2700" b="1" i="1" dirty="0">
              <a:solidFill>
                <a:srgbClr val="C00000"/>
              </a:solidFill>
              <a:latin typeface="Helvetica 55 Roman" pitchFamily="34" charset="0"/>
            </a:endParaRPr>
          </a:p>
        </p:txBody>
      </p:sp>
      <p:sp>
        <p:nvSpPr>
          <p:cNvPr id="9" name="Subtitle 2"/>
          <p:cNvSpPr>
            <a:spLocks noGrp="1"/>
          </p:cNvSpPr>
          <p:nvPr>
            <p:ph type="subTitle" idx="1"/>
          </p:nvPr>
        </p:nvSpPr>
        <p:spPr>
          <a:xfrm>
            <a:off x="1475656" y="3404592"/>
            <a:ext cx="6400800" cy="1752600"/>
          </a:xfrm>
        </p:spPr>
        <p:txBody>
          <a:bodyPr/>
          <a:lstStyle/>
          <a:p>
            <a:r>
              <a:rPr lang="en-GB" sz="2800" b="1" i="1" dirty="0" smtClean="0">
                <a:solidFill>
                  <a:srgbClr val="ED174F"/>
                </a:solidFill>
                <a:latin typeface="Arial" pitchFamily="34" charset="0"/>
                <a:cs typeface="Arial" pitchFamily="34" charset="0"/>
              </a:rPr>
              <a:t>supporting young entrepreneurs</a:t>
            </a:r>
            <a:endParaRPr lang="en-GB" sz="2800" b="1" dirty="0">
              <a:solidFill>
                <a:srgbClr val="ED174F"/>
              </a:solidFill>
              <a:latin typeface="Arial" pitchFamily="34" charset="0"/>
              <a:cs typeface="Arial"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216471" y="2603142"/>
            <a:ext cx="1187177" cy="1185898"/>
          </a:xfrm>
          <a:prstGeom prst="rect">
            <a:avLst/>
          </a:prstGeom>
          <a:noFill/>
          <a:ln w="9525">
            <a:noFill/>
            <a:miter lim="800000"/>
            <a:headEnd/>
            <a:tailEnd/>
          </a:ln>
          <a:effectLst/>
        </p:spPr>
      </p:pic>
      <p:pic>
        <p:nvPicPr>
          <p:cNvPr id="1026" name="Picture 2" descr="\\ptnt49s\common\PUBLIC\Commercial\Marketing\General\Photographs\Events\Celebrate Success\Celebrate Success 2009-2010\National finalists photography by Sean Malyon\Mark Livsey, Enterprise\High res\MarkLivesy05.jpg"/>
          <p:cNvPicPr>
            <a:picLocks noChangeAspect="1" noChangeArrowheads="1"/>
          </p:cNvPicPr>
          <p:nvPr/>
        </p:nvPicPr>
        <p:blipFill>
          <a:blip r:embed="rId4" cstate="print"/>
          <a:srcRect l="4834" t="10488" b="21406"/>
          <a:stretch>
            <a:fillRect/>
          </a:stretch>
        </p:blipFill>
        <p:spPr bwMode="auto">
          <a:xfrm>
            <a:off x="4607496" y="0"/>
            <a:ext cx="4536504" cy="2160240"/>
          </a:xfrm>
          <a:prstGeom prst="rect">
            <a:avLst/>
          </a:prstGeom>
          <a:noFill/>
        </p:spPr>
      </p:pic>
      <p:pic>
        <p:nvPicPr>
          <p:cNvPr id="3" name="Picture 3" descr="\\ptnt49s\common\PUBLIC\Commercial\Marketing\General\Photographs\Events\Celebrate Success\Celebrate Success 2010-11\National finalists photography by Sean Malyon\Alisha Llewellyn - full consent\AlishaLlewellyn136.jpeg"/>
          <p:cNvPicPr>
            <a:picLocks noChangeAspect="1" noChangeArrowheads="1"/>
          </p:cNvPicPr>
          <p:nvPr/>
        </p:nvPicPr>
        <p:blipFill>
          <a:blip r:embed="rId5" cstate="print"/>
          <a:srcRect t="6147" b="21117"/>
          <a:stretch>
            <a:fillRect/>
          </a:stretch>
        </p:blipFill>
        <p:spPr bwMode="auto">
          <a:xfrm>
            <a:off x="0" y="0"/>
            <a:ext cx="4610644" cy="2160240"/>
          </a:xfrm>
          <a:prstGeom prst="rect">
            <a:avLst/>
          </a:prstGeom>
          <a:noFill/>
        </p:spPr>
      </p:pic>
      <p:pic>
        <p:nvPicPr>
          <p:cNvPr id="10" name="Picture 2" descr="\\ptnt49s\common\PUBLIC\Commercial\Marketing\General\Photographs\Events\Celebrate Success\Celebrate Success 2009-2010\National finalists photography by Sean Malyon\Lisa Dunlop, Enterprise\High res\PT_CS_LisaDunlop-61.jpg"/>
          <p:cNvPicPr>
            <a:picLocks noChangeAspect="1" noChangeArrowheads="1"/>
          </p:cNvPicPr>
          <p:nvPr/>
        </p:nvPicPr>
        <p:blipFill>
          <a:blip r:embed="rId6" cstate="print"/>
          <a:srcRect t="10351" b="3965"/>
          <a:stretch>
            <a:fillRect/>
          </a:stretch>
        </p:blipFill>
        <p:spPr bwMode="auto">
          <a:xfrm>
            <a:off x="4716016" y="4337720"/>
            <a:ext cx="4420592" cy="2520280"/>
          </a:xfrm>
          <a:prstGeom prst="rect">
            <a:avLst/>
          </a:prstGeom>
          <a:noFill/>
        </p:spPr>
      </p:pic>
      <p:pic>
        <p:nvPicPr>
          <p:cNvPr id="1028" name="Picture 4" descr="\\ptnt49s\common\PUBLIC\Commercial\Marketing\General\Photographs\Events\Celebrate Success\Celebrate Success 2010-11\National finalists photography by Sean Malyon\Dominic Mills - full consent\DominicMills-150.jpg"/>
          <p:cNvPicPr>
            <a:picLocks noChangeAspect="1" noChangeArrowheads="1"/>
          </p:cNvPicPr>
          <p:nvPr/>
        </p:nvPicPr>
        <p:blipFill>
          <a:blip r:embed="rId7" cstate="print"/>
          <a:srcRect t="18138" r="9386" b="9310"/>
          <a:stretch>
            <a:fillRect/>
          </a:stretch>
        </p:blipFill>
        <p:spPr bwMode="auto">
          <a:xfrm>
            <a:off x="1" y="4342528"/>
            <a:ext cx="4716015" cy="251547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95536" y="346175"/>
            <a:ext cx="8229600" cy="490537"/>
          </a:xfrm>
        </p:spPr>
        <p:txBody>
          <a:bodyPr/>
          <a:lstStyle/>
          <a:p>
            <a:r>
              <a:rPr lang="en-GB" sz="4000" b="1" dirty="0" smtClean="0">
                <a:solidFill>
                  <a:srgbClr val="ED174F"/>
                </a:solidFill>
                <a:latin typeface="Arial Black" pitchFamily="34" charset="0"/>
              </a:rPr>
              <a:t>Performance 2010 / 11</a:t>
            </a:r>
          </a:p>
        </p:txBody>
      </p:sp>
      <p:sp>
        <p:nvSpPr>
          <p:cNvPr id="12291" name="Content Placeholder 2"/>
          <p:cNvSpPr>
            <a:spLocks noGrp="1"/>
          </p:cNvSpPr>
          <p:nvPr>
            <p:ph idx="1"/>
          </p:nvPr>
        </p:nvSpPr>
        <p:spPr>
          <a:xfrm>
            <a:off x="251520" y="1772816"/>
            <a:ext cx="4258816" cy="5472608"/>
          </a:xfrm>
        </p:spPr>
        <p:txBody>
          <a:bodyPr/>
          <a:lstStyle/>
          <a:p>
            <a:pPr>
              <a:lnSpc>
                <a:spcPct val="150000"/>
              </a:lnSpc>
              <a:buClr>
                <a:srgbClr val="ED174F"/>
              </a:buClr>
              <a:buFont typeface="Wingdings" pitchFamily="2" charset="2"/>
              <a:buChar char="è"/>
            </a:pPr>
            <a:r>
              <a:rPr lang="en-GB" sz="1800" b="1" dirty="0" smtClean="0">
                <a:latin typeface="Arial" pitchFamily="34" charset="0"/>
                <a:cs typeface="Arial" pitchFamily="34" charset="0"/>
              </a:rPr>
              <a:t>Cost: £1900 per young person</a:t>
            </a:r>
          </a:p>
          <a:p>
            <a:pPr>
              <a:lnSpc>
                <a:spcPct val="150000"/>
              </a:lnSpc>
              <a:buClr>
                <a:srgbClr val="ED174F"/>
              </a:buClr>
              <a:buFont typeface="Wingdings" pitchFamily="2" charset="2"/>
              <a:buChar char="è"/>
            </a:pPr>
            <a:r>
              <a:rPr lang="en-GB" sz="1800" b="1" dirty="0" smtClean="0">
                <a:latin typeface="Arial" pitchFamily="34" charset="0"/>
                <a:cs typeface="Arial" pitchFamily="34" charset="0"/>
              </a:rPr>
              <a:t>5,676 young people last year</a:t>
            </a:r>
          </a:p>
          <a:p>
            <a:pPr>
              <a:lnSpc>
                <a:spcPct val="150000"/>
              </a:lnSpc>
              <a:buClr>
                <a:srgbClr val="ED174F"/>
              </a:buClr>
              <a:buFont typeface="Wingdings" pitchFamily="2" charset="2"/>
              <a:buChar char="è"/>
            </a:pPr>
            <a:r>
              <a:rPr lang="en-GB" sz="1800" b="1" dirty="0" smtClean="0">
                <a:latin typeface="Arial" pitchFamily="34" charset="0"/>
                <a:cs typeface="Arial" pitchFamily="34" charset="0"/>
              </a:rPr>
              <a:t>What young people tell us after the programme...</a:t>
            </a:r>
          </a:p>
          <a:p>
            <a:pPr>
              <a:buClr>
                <a:srgbClr val="ED174F"/>
              </a:buClr>
              <a:buFont typeface="Wingdings" pitchFamily="2" charset="2"/>
              <a:buChar char="ü"/>
            </a:pPr>
            <a:r>
              <a:rPr lang="en-GB" sz="1800" dirty="0" smtClean="0">
                <a:latin typeface="Arial" pitchFamily="34" charset="0"/>
                <a:cs typeface="Arial" pitchFamily="34" charset="0"/>
              </a:rPr>
              <a:t>88 per cent in self-employment, employment, education, training or volunteering </a:t>
            </a:r>
          </a:p>
          <a:p>
            <a:pPr>
              <a:buClr>
                <a:srgbClr val="ED174F"/>
              </a:buClr>
              <a:buFont typeface="Wingdings" pitchFamily="2" charset="2"/>
              <a:buChar char="ü"/>
            </a:pPr>
            <a:r>
              <a:rPr lang="en-GB" sz="1800" dirty="0" smtClean="0">
                <a:latin typeface="Arial" pitchFamily="34" charset="0"/>
                <a:cs typeface="Arial" pitchFamily="34" charset="0"/>
              </a:rPr>
              <a:t>68 per cent self-employed</a:t>
            </a:r>
          </a:p>
          <a:p>
            <a:pPr>
              <a:buClr>
                <a:srgbClr val="ED174F"/>
              </a:buClr>
              <a:buFont typeface="Wingdings" pitchFamily="2" charset="2"/>
              <a:buChar char="ü"/>
            </a:pPr>
            <a:r>
              <a:rPr lang="en-GB" sz="1800" dirty="0" smtClean="0">
                <a:latin typeface="Arial" pitchFamily="34" charset="0"/>
                <a:cs typeface="Arial" pitchFamily="34" charset="0"/>
              </a:rPr>
              <a:t>34 per cent employed</a:t>
            </a:r>
          </a:p>
          <a:p>
            <a:pPr>
              <a:buClr>
                <a:srgbClr val="ED174F"/>
              </a:buClr>
              <a:buFont typeface="Wingdings" pitchFamily="2" charset="2"/>
              <a:buChar char="ü"/>
            </a:pPr>
            <a:r>
              <a:rPr lang="en-GB" sz="1800" dirty="0" smtClean="0">
                <a:latin typeface="Arial" pitchFamily="34" charset="0"/>
                <a:cs typeface="Arial" pitchFamily="34" charset="0"/>
              </a:rPr>
              <a:t>9 per cent in education or training</a:t>
            </a:r>
          </a:p>
          <a:p>
            <a:pPr>
              <a:buClr>
                <a:srgbClr val="ED174F"/>
              </a:buClr>
              <a:buFont typeface="Wingdings" pitchFamily="2" charset="2"/>
              <a:buChar char="ü"/>
            </a:pPr>
            <a:r>
              <a:rPr lang="en-GB" sz="1800" dirty="0" smtClean="0">
                <a:latin typeface="Arial" pitchFamily="34" charset="0"/>
                <a:cs typeface="Arial" pitchFamily="34" charset="0"/>
              </a:rPr>
              <a:t>2 per cent doing voluntary work</a:t>
            </a:r>
          </a:p>
          <a:p>
            <a:pPr>
              <a:buClr>
                <a:srgbClr val="C00000"/>
              </a:buClr>
              <a:buFont typeface="Calibri" pitchFamily="34" charset="0"/>
              <a:buChar char="→"/>
            </a:pPr>
            <a:endParaRPr lang="en-GB" sz="2400" dirty="0" smtClean="0"/>
          </a:p>
        </p:txBody>
      </p:sp>
      <p:pic>
        <p:nvPicPr>
          <p:cNvPr id="5" name="Picture 4" descr="Gina_Moffatt-38.jpg"/>
          <p:cNvPicPr>
            <a:picLocks noChangeAspect="1"/>
          </p:cNvPicPr>
          <p:nvPr/>
        </p:nvPicPr>
        <p:blipFill>
          <a:blip r:embed="rId3" cstate="print"/>
          <a:srcRect t="17126"/>
          <a:stretch>
            <a:fillRect/>
          </a:stretch>
        </p:blipFill>
        <p:spPr bwMode="auto">
          <a:xfrm>
            <a:off x="4622879" y="1196752"/>
            <a:ext cx="4521121" cy="2492896"/>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t="15189" b="1462"/>
          <a:stretch>
            <a:fillRect/>
          </a:stretch>
        </p:blipFill>
        <p:spPr bwMode="auto">
          <a:xfrm>
            <a:off x="4611743" y="3645024"/>
            <a:ext cx="4532257" cy="252028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D174F"/>
        </a:solid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107504" y="346646"/>
            <a:ext cx="8892480" cy="778098"/>
          </a:xfrm>
        </p:spPr>
        <p:txBody>
          <a:bodyPr/>
          <a:lstStyle/>
          <a:p>
            <a:r>
              <a:rPr lang="en-GB" sz="3600" b="1" dirty="0" smtClean="0">
                <a:solidFill>
                  <a:srgbClr val="FFFFFF"/>
                </a:solidFill>
                <a:latin typeface="Arial Black" pitchFamily="34" charset="0"/>
              </a:rPr>
              <a:t/>
            </a:r>
            <a:br>
              <a:rPr lang="en-GB" sz="3600" b="1" dirty="0" smtClean="0">
                <a:solidFill>
                  <a:srgbClr val="FFFFFF"/>
                </a:solidFill>
                <a:latin typeface="Arial Black" pitchFamily="34" charset="0"/>
              </a:rPr>
            </a:br>
            <a:r>
              <a:rPr lang="en-GB" sz="3600" b="1" dirty="0" smtClean="0">
                <a:solidFill>
                  <a:srgbClr val="FFFFFF"/>
                </a:solidFill>
                <a:latin typeface="Arial Black" pitchFamily="34" charset="0"/>
              </a:rPr>
              <a:t>Performance 10/11: Business starts and lending</a:t>
            </a:r>
            <a:br>
              <a:rPr lang="en-GB" sz="3600" b="1" dirty="0" smtClean="0">
                <a:solidFill>
                  <a:srgbClr val="FFFFFF"/>
                </a:solidFill>
                <a:latin typeface="Arial Black" pitchFamily="34" charset="0"/>
              </a:rPr>
            </a:br>
            <a:endParaRPr lang="en-GB" sz="3600" b="1" dirty="0" smtClean="0">
              <a:solidFill>
                <a:srgbClr val="FFFFFF"/>
              </a:solidFill>
              <a:latin typeface="Arial Black" pitchFamily="34" charset="0"/>
            </a:endParaRPr>
          </a:p>
        </p:txBody>
      </p:sp>
      <p:sp>
        <p:nvSpPr>
          <p:cNvPr id="5" name="Rectangle 9"/>
          <p:cNvSpPr>
            <a:spLocks noChangeArrowheads="1"/>
          </p:cNvSpPr>
          <p:nvPr/>
        </p:nvSpPr>
        <p:spPr bwMode="auto">
          <a:xfrm>
            <a:off x="144016" y="1886049"/>
            <a:ext cx="8964488" cy="3847207"/>
          </a:xfrm>
          <a:prstGeom prst="rect">
            <a:avLst/>
          </a:prstGeom>
          <a:solidFill>
            <a:srgbClr val="ED174F">
              <a:alpha val="65097"/>
            </a:srgbClr>
          </a:solidFill>
          <a:ln w="9525">
            <a:noFill/>
            <a:miter lim="800000"/>
            <a:headEnd/>
            <a:tailEnd/>
          </a:ln>
        </p:spPr>
        <p:txBody>
          <a:bodyPr wrap="square">
            <a:spAutoFit/>
          </a:bodyPr>
          <a:lstStyle/>
          <a:p>
            <a:pPr>
              <a:buClr>
                <a:schemeClr val="bg1"/>
              </a:buClr>
              <a:buFont typeface="Wingdings" pitchFamily="2" charset="2"/>
              <a:buChar char="è"/>
            </a:pPr>
            <a:r>
              <a:rPr lang="en-GB" sz="2000" b="1" dirty="0" smtClean="0">
                <a:solidFill>
                  <a:srgbClr val="FFFFFF"/>
                </a:solidFill>
                <a:latin typeface="Arial" pitchFamily="34" charset="0"/>
                <a:cs typeface="Arial" pitchFamily="34" charset="0"/>
              </a:rPr>
              <a:t> The Trust started 1,156 new businesses (approx. 1 in 5 YP)</a:t>
            </a:r>
          </a:p>
          <a:p>
            <a:pPr>
              <a:buClr>
                <a:schemeClr val="bg1"/>
              </a:buClr>
            </a:pPr>
            <a:endParaRPr lang="en-GB" sz="2000" b="1" dirty="0" smtClean="0">
              <a:solidFill>
                <a:srgbClr val="FFFFFF"/>
              </a:solidFill>
              <a:latin typeface="Arial" pitchFamily="34" charset="0"/>
              <a:cs typeface="Arial" pitchFamily="34" charset="0"/>
            </a:endParaRPr>
          </a:p>
          <a:p>
            <a:pPr>
              <a:buClr>
                <a:schemeClr val="bg1"/>
              </a:buClr>
              <a:buFont typeface="Wingdings" pitchFamily="2" charset="2"/>
              <a:buChar char="è"/>
            </a:pPr>
            <a:r>
              <a:rPr lang="en-GB" sz="2000" b="1" dirty="0" smtClean="0">
                <a:solidFill>
                  <a:srgbClr val="FFFFFF"/>
                </a:solidFill>
                <a:latin typeface="Arial" pitchFamily="34" charset="0"/>
                <a:cs typeface="Arial" pitchFamily="34" charset="0"/>
              </a:rPr>
              <a:t> The Trust works with 3,000 business mentors to support start-ups</a:t>
            </a:r>
          </a:p>
          <a:p>
            <a:pPr>
              <a:buClr>
                <a:schemeClr val="bg1"/>
              </a:buClr>
            </a:pPr>
            <a:endParaRPr lang="en-GB" sz="2000" b="1" dirty="0" smtClean="0">
              <a:solidFill>
                <a:srgbClr val="FFFFFF"/>
              </a:solidFill>
              <a:latin typeface="Arial" pitchFamily="34" charset="0"/>
              <a:cs typeface="Arial" pitchFamily="34" charset="0"/>
            </a:endParaRPr>
          </a:p>
          <a:p>
            <a:pPr>
              <a:buClr>
                <a:schemeClr val="bg1"/>
              </a:buClr>
              <a:buFont typeface="Wingdings" pitchFamily="2" charset="2"/>
              <a:buChar char="è"/>
            </a:pPr>
            <a:r>
              <a:rPr lang="en-GB" sz="2000" b="1" dirty="0" smtClean="0">
                <a:solidFill>
                  <a:srgbClr val="FFFFFF"/>
                </a:solidFill>
                <a:latin typeface="Arial" pitchFamily="34" charset="0"/>
                <a:cs typeface="Arial" pitchFamily="34" charset="0"/>
              </a:rPr>
              <a:t> 57 per cent business survivability over 2 years (62 per cent this year so far)</a:t>
            </a:r>
          </a:p>
          <a:p>
            <a:pPr>
              <a:buClr>
                <a:schemeClr val="bg1"/>
              </a:buClr>
            </a:pPr>
            <a:endParaRPr lang="en-GB" sz="2000" b="1" dirty="0" smtClean="0">
              <a:solidFill>
                <a:srgbClr val="FFFFFF"/>
              </a:solidFill>
              <a:latin typeface="Arial" pitchFamily="34" charset="0"/>
              <a:cs typeface="Arial" pitchFamily="34" charset="0"/>
            </a:endParaRPr>
          </a:p>
          <a:p>
            <a:pPr>
              <a:buClr>
                <a:schemeClr val="bg1"/>
              </a:buClr>
              <a:buFont typeface="Wingdings" pitchFamily="2" charset="2"/>
              <a:buChar char="è"/>
            </a:pPr>
            <a:r>
              <a:rPr lang="en-GB" sz="2000" b="1" dirty="0" smtClean="0">
                <a:solidFill>
                  <a:srgbClr val="FFFFFF"/>
                </a:solidFill>
                <a:latin typeface="Arial" pitchFamily="34" charset="0"/>
                <a:cs typeface="Arial" pitchFamily="34" charset="0"/>
              </a:rPr>
              <a:t> Average start-up loan £2,747</a:t>
            </a:r>
          </a:p>
          <a:p>
            <a:pPr>
              <a:buClr>
                <a:schemeClr val="bg1"/>
              </a:buClr>
            </a:pPr>
            <a:endParaRPr lang="en-GB" sz="2000" b="1" dirty="0" smtClean="0">
              <a:solidFill>
                <a:srgbClr val="FFFFFF"/>
              </a:solidFill>
              <a:latin typeface="Arial" pitchFamily="34" charset="0"/>
              <a:cs typeface="Arial" pitchFamily="34" charset="0"/>
            </a:endParaRPr>
          </a:p>
          <a:p>
            <a:pPr>
              <a:buClr>
                <a:schemeClr val="bg1"/>
              </a:buClr>
              <a:buFont typeface="Wingdings" pitchFamily="2" charset="2"/>
              <a:buChar char="è"/>
            </a:pPr>
            <a:r>
              <a:rPr lang="en-GB" sz="2000" b="1" dirty="0" smtClean="0">
                <a:solidFill>
                  <a:srgbClr val="FFFFFF"/>
                </a:solidFill>
                <a:latin typeface="Arial" pitchFamily="34" charset="0"/>
                <a:cs typeface="Arial" pitchFamily="34" charset="0"/>
              </a:rPr>
              <a:t> Loans Collection team now collect 64 per cent of loans (up 52 per cent last)</a:t>
            </a:r>
          </a:p>
          <a:p>
            <a:pPr>
              <a:buClr>
                <a:srgbClr val="C00000"/>
              </a:buClr>
              <a:buFont typeface="Calibri" pitchFamily="34" charset="0"/>
              <a:buChar char="→"/>
            </a:pPr>
            <a:endParaRPr lang="en-GB" sz="2400" b="1" dirty="0" smtClean="0">
              <a:latin typeface="Helvetica 55 Roman"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88640"/>
            <a:ext cx="8229600" cy="490537"/>
          </a:xfrm>
        </p:spPr>
        <p:txBody>
          <a:bodyPr/>
          <a:lstStyle/>
          <a:p>
            <a:r>
              <a:rPr lang="en-GB" sz="2800" b="1" dirty="0" smtClean="0">
                <a:solidFill>
                  <a:srgbClr val="ED174F"/>
                </a:solidFill>
                <a:latin typeface="Arial Black" pitchFamily="34" charset="0"/>
              </a:rPr>
              <a:t>What do young people think?</a:t>
            </a:r>
          </a:p>
        </p:txBody>
      </p:sp>
      <p:sp>
        <p:nvSpPr>
          <p:cNvPr id="5" name="Rounded Rectangle 4"/>
          <p:cNvSpPr/>
          <p:nvPr/>
        </p:nvSpPr>
        <p:spPr>
          <a:xfrm>
            <a:off x="611188" y="836613"/>
            <a:ext cx="2305050" cy="5905500"/>
          </a:xfrm>
          <a:prstGeom prst="roundRect">
            <a:avLst/>
          </a:prstGeom>
          <a:noFill/>
          <a:ln>
            <a:solidFill>
              <a:srgbClr val="ED174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TextBox 5"/>
          <p:cNvSpPr txBox="1"/>
          <p:nvPr/>
        </p:nvSpPr>
        <p:spPr>
          <a:xfrm>
            <a:off x="611560" y="870967"/>
            <a:ext cx="2305050" cy="5078313"/>
          </a:xfrm>
          <a:prstGeom prst="rect">
            <a:avLst/>
          </a:prstGeom>
          <a:noFill/>
        </p:spPr>
        <p:txBody>
          <a:bodyPr>
            <a:spAutoFit/>
          </a:bodyPr>
          <a:lstStyle/>
          <a:p>
            <a:pPr algn="ctr">
              <a:defRPr/>
            </a:pPr>
            <a:r>
              <a:rPr lang="en-GB" b="1" dirty="0">
                <a:solidFill>
                  <a:srgbClr val="ED174F"/>
                </a:solidFill>
                <a:latin typeface="Arial" pitchFamily="34" charset="0"/>
                <a:cs typeface="Arial" pitchFamily="34" charset="0"/>
              </a:rPr>
              <a:t>Explore Enterprise</a:t>
            </a:r>
          </a:p>
          <a:p>
            <a:pPr>
              <a:defRPr/>
            </a:pPr>
            <a:endParaRPr lang="en-GB" dirty="0" smtClean="0">
              <a:latin typeface="Arial" pitchFamily="34" charset="0"/>
              <a:cs typeface="Arial" pitchFamily="34" charset="0"/>
            </a:endParaRPr>
          </a:p>
          <a:p>
            <a:pPr>
              <a:defRPr/>
            </a:pPr>
            <a:r>
              <a:rPr lang="en-GB" dirty="0" smtClean="0">
                <a:latin typeface="Arial" pitchFamily="34" charset="0"/>
                <a:cs typeface="Arial" pitchFamily="34" charset="0"/>
              </a:rPr>
              <a:t>‘Very </a:t>
            </a:r>
            <a:r>
              <a:rPr lang="en-GB" dirty="0">
                <a:latin typeface="Arial" pitchFamily="34" charset="0"/>
                <a:cs typeface="Arial" pitchFamily="34" charset="0"/>
              </a:rPr>
              <a:t>inspiring to hear from someone who has been through the whole process.’  </a:t>
            </a:r>
            <a:r>
              <a:rPr lang="en-GB" dirty="0">
                <a:solidFill>
                  <a:srgbClr val="ED174F"/>
                </a:solidFill>
                <a:latin typeface="Arial" pitchFamily="34" charset="0"/>
                <a:cs typeface="Arial" pitchFamily="34" charset="0"/>
              </a:rPr>
              <a:t>Hayley</a:t>
            </a:r>
          </a:p>
          <a:p>
            <a:pPr>
              <a:defRPr/>
            </a:pPr>
            <a:endParaRPr lang="en-GB" dirty="0">
              <a:solidFill>
                <a:srgbClr val="C00000"/>
              </a:solidFill>
              <a:latin typeface="Arial" pitchFamily="34" charset="0"/>
              <a:cs typeface="Arial" pitchFamily="34" charset="0"/>
            </a:endParaRPr>
          </a:p>
          <a:p>
            <a:pPr>
              <a:defRPr/>
            </a:pPr>
            <a:endParaRPr lang="en-GB" dirty="0">
              <a:solidFill>
                <a:srgbClr val="C00000"/>
              </a:solidFill>
              <a:latin typeface="Arial" pitchFamily="34" charset="0"/>
              <a:cs typeface="Arial" pitchFamily="34" charset="0"/>
            </a:endParaRPr>
          </a:p>
          <a:p>
            <a:pPr>
              <a:defRPr/>
            </a:pPr>
            <a:r>
              <a:rPr lang="en-GB" dirty="0">
                <a:latin typeface="Arial" pitchFamily="34" charset="0"/>
                <a:cs typeface="Arial" pitchFamily="34" charset="0"/>
              </a:rPr>
              <a:t>‘I only have good things to say...learnt and improved skills.  I feel less lonely and feel more confident!’ </a:t>
            </a:r>
            <a:r>
              <a:rPr lang="en-GB" dirty="0">
                <a:solidFill>
                  <a:srgbClr val="ED174F"/>
                </a:solidFill>
                <a:latin typeface="Arial" pitchFamily="34" charset="0"/>
                <a:cs typeface="Arial" pitchFamily="34" charset="0"/>
              </a:rPr>
              <a:t>Jennie</a:t>
            </a:r>
          </a:p>
          <a:p>
            <a:pPr>
              <a:defRPr/>
            </a:pPr>
            <a:endParaRPr lang="en-GB" dirty="0">
              <a:solidFill>
                <a:srgbClr val="C00000"/>
              </a:solidFill>
              <a:latin typeface="Arial" pitchFamily="34" charset="0"/>
              <a:cs typeface="Arial" pitchFamily="34" charset="0"/>
            </a:endParaRPr>
          </a:p>
          <a:p>
            <a:pPr>
              <a:defRPr/>
            </a:pPr>
            <a:endParaRPr lang="en-GB" dirty="0">
              <a:latin typeface="Arial" pitchFamily="34" charset="0"/>
              <a:cs typeface="Arial" pitchFamily="34" charset="0"/>
            </a:endParaRPr>
          </a:p>
          <a:p>
            <a:pPr>
              <a:defRPr/>
            </a:pPr>
            <a:endParaRPr lang="en-GB" dirty="0">
              <a:latin typeface="Arial" pitchFamily="34" charset="0"/>
              <a:cs typeface="Arial" pitchFamily="34" charset="0"/>
            </a:endParaRPr>
          </a:p>
        </p:txBody>
      </p:sp>
      <p:sp>
        <p:nvSpPr>
          <p:cNvPr id="7" name="Rounded Rectangle 6"/>
          <p:cNvSpPr/>
          <p:nvPr/>
        </p:nvSpPr>
        <p:spPr>
          <a:xfrm>
            <a:off x="3132138" y="836613"/>
            <a:ext cx="2735262" cy="5832475"/>
          </a:xfrm>
          <a:prstGeom prst="roundRect">
            <a:avLst/>
          </a:prstGeom>
          <a:noFill/>
          <a:ln>
            <a:solidFill>
              <a:srgbClr val="ED174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 name="TextBox 7"/>
          <p:cNvSpPr txBox="1"/>
          <p:nvPr/>
        </p:nvSpPr>
        <p:spPr>
          <a:xfrm>
            <a:off x="3204890" y="908050"/>
            <a:ext cx="2735262" cy="4524315"/>
          </a:xfrm>
          <a:prstGeom prst="rect">
            <a:avLst/>
          </a:prstGeom>
          <a:noFill/>
        </p:spPr>
        <p:txBody>
          <a:bodyPr>
            <a:spAutoFit/>
          </a:bodyPr>
          <a:lstStyle/>
          <a:p>
            <a:pPr algn="ctr">
              <a:defRPr/>
            </a:pPr>
            <a:r>
              <a:rPr lang="en-GB" b="1" dirty="0">
                <a:solidFill>
                  <a:srgbClr val="ED174F"/>
                </a:solidFill>
                <a:latin typeface="Arial" pitchFamily="34" charset="0"/>
                <a:cs typeface="Arial" pitchFamily="34" charset="0"/>
              </a:rPr>
              <a:t>Will it Work grants</a:t>
            </a:r>
          </a:p>
          <a:p>
            <a:pPr>
              <a:defRPr/>
            </a:pPr>
            <a:endParaRPr lang="en-GB" dirty="0" smtClean="0">
              <a:solidFill>
                <a:srgbClr val="C00000"/>
              </a:solidFill>
              <a:latin typeface="Arial" pitchFamily="34" charset="0"/>
              <a:cs typeface="Arial" pitchFamily="34" charset="0"/>
            </a:endParaRPr>
          </a:p>
          <a:p>
            <a:pPr>
              <a:defRPr/>
            </a:pPr>
            <a:r>
              <a:rPr lang="en-GB" dirty="0" smtClean="0">
                <a:latin typeface="Arial" pitchFamily="34" charset="0"/>
                <a:cs typeface="Arial" pitchFamily="34" charset="0"/>
              </a:rPr>
              <a:t>‘I </a:t>
            </a:r>
            <a:r>
              <a:rPr lang="en-GB" dirty="0">
                <a:latin typeface="Arial" pitchFamily="34" charset="0"/>
                <a:cs typeface="Arial" pitchFamily="34" charset="0"/>
              </a:rPr>
              <a:t>had a Will it Work grant to test my bridal business idea.  My business idea hasn’t changed. But how I market my business will change I'm going to add to my </a:t>
            </a:r>
            <a:r>
              <a:rPr lang="en-GB" dirty="0" smtClean="0">
                <a:latin typeface="Arial" pitchFamily="34" charset="0"/>
                <a:cs typeface="Arial" pitchFamily="34" charset="0"/>
              </a:rPr>
              <a:t>website</a:t>
            </a:r>
            <a:r>
              <a:rPr lang="en-GB" dirty="0">
                <a:latin typeface="Arial" pitchFamily="34" charset="0"/>
                <a:cs typeface="Arial" pitchFamily="34" charset="0"/>
              </a:rPr>
              <a:t>, collate more literature for giving out at exhibitions. I'd plan to do more in advance &amp; make sure I don't leave things to the last minute.’ </a:t>
            </a:r>
            <a:r>
              <a:rPr lang="en-GB" dirty="0" smtClean="0">
                <a:solidFill>
                  <a:srgbClr val="ED174F"/>
                </a:solidFill>
                <a:latin typeface="Arial" pitchFamily="34" charset="0"/>
                <a:cs typeface="Arial" pitchFamily="34" charset="0"/>
              </a:rPr>
              <a:t>Elli</a:t>
            </a:r>
            <a:endParaRPr lang="en-GB" dirty="0">
              <a:solidFill>
                <a:srgbClr val="ED174F"/>
              </a:solidFill>
              <a:latin typeface="Arial" pitchFamily="34" charset="0"/>
              <a:cs typeface="Arial" pitchFamily="34" charset="0"/>
            </a:endParaRPr>
          </a:p>
        </p:txBody>
      </p:sp>
      <p:sp>
        <p:nvSpPr>
          <p:cNvPr id="9" name="Rounded Rectangle 8"/>
          <p:cNvSpPr/>
          <p:nvPr/>
        </p:nvSpPr>
        <p:spPr>
          <a:xfrm>
            <a:off x="6011863" y="836613"/>
            <a:ext cx="2592387" cy="5832475"/>
          </a:xfrm>
          <a:prstGeom prst="roundRect">
            <a:avLst/>
          </a:prstGeom>
          <a:noFill/>
          <a:ln>
            <a:solidFill>
              <a:srgbClr val="ED174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0" name="TextBox 9"/>
          <p:cNvSpPr txBox="1"/>
          <p:nvPr/>
        </p:nvSpPr>
        <p:spPr>
          <a:xfrm>
            <a:off x="6011863" y="908050"/>
            <a:ext cx="2592387" cy="4247317"/>
          </a:xfrm>
          <a:prstGeom prst="rect">
            <a:avLst/>
          </a:prstGeom>
          <a:noFill/>
        </p:spPr>
        <p:txBody>
          <a:bodyPr>
            <a:spAutoFit/>
          </a:bodyPr>
          <a:lstStyle/>
          <a:p>
            <a:pPr algn="ctr">
              <a:defRPr/>
            </a:pPr>
            <a:r>
              <a:rPr lang="en-GB" b="1" dirty="0">
                <a:solidFill>
                  <a:srgbClr val="ED174F"/>
                </a:solidFill>
                <a:latin typeface="Arial" pitchFamily="34" charset="0"/>
                <a:cs typeface="Arial" pitchFamily="34" charset="0"/>
              </a:rPr>
              <a:t>Outcomes</a:t>
            </a:r>
          </a:p>
          <a:p>
            <a:pPr>
              <a:defRPr/>
            </a:pPr>
            <a:endParaRPr lang="en-GB" dirty="0">
              <a:solidFill>
                <a:srgbClr val="C00000"/>
              </a:solidFill>
              <a:latin typeface="Arial" pitchFamily="34" charset="0"/>
              <a:cs typeface="Arial" pitchFamily="34" charset="0"/>
            </a:endParaRPr>
          </a:p>
          <a:p>
            <a:pPr>
              <a:defRPr/>
            </a:pPr>
            <a:r>
              <a:rPr lang="en-GB" dirty="0" smtClean="0">
                <a:latin typeface="Arial" pitchFamily="34" charset="0"/>
                <a:cs typeface="Arial" pitchFamily="34" charset="0"/>
              </a:rPr>
              <a:t>‘</a:t>
            </a:r>
            <a:r>
              <a:rPr lang="en-GB" dirty="0">
                <a:latin typeface="Arial" pitchFamily="34" charset="0"/>
                <a:cs typeface="Arial" pitchFamily="34" charset="0"/>
              </a:rPr>
              <a:t>The whole process is a big learning curve. I’ve learned about finances, how to be careful with money, what works for business and what doesn’t. I really believe that this last year has taught me more  about business and life then any other’ </a:t>
            </a:r>
            <a:r>
              <a:rPr lang="en-GB" dirty="0">
                <a:solidFill>
                  <a:srgbClr val="ED174F"/>
                </a:solidFill>
                <a:latin typeface="Arial" pitchFamily="34" charset="0"/>
                <a:cs typeface="Arial" pitchFamily="34" charset="0"/>
              </a:rPr>
              <a:t>Cezary</a:t>
            </a:r>
          </a:p>
          <a:p>
            <a:pPr>
              <a:defRPr/>
            </a:pPr>
            <a:endParaRPr lang="en-GB" dirty="0">
              <a:solidFill>
                <a:srgbClr val="C00000"/>
              </a:solidFill>
            </a:endParaRPr>
          </a:p>
          <a:p>
            <a:pPr>
              <a:defRPr/>
            </a:pPr>
            <a:endParaRPr lang="en-GB" dirty="0">
              <a:solidFill>
                <a:srgbClr val="C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_D3S5170.jpg"/>
          <p:cNvPicPr>
            <a:picLocks noChangeAspect="1"/>
          </p:cNvPicPr>
          <p:nvPr/>
        </p:nvPicPr>
        <p:blipFill>
          <a:blip r:embed="rId3" cstate="print"/>
          <a:srcRect t="12915"/>
          <a:stretch>
            <a:fillRect/>
          </a:stretch>
        </p:blipFill>
        <p:spPr bwMode="auto">
          <a:xfrm>
            <a:off x="0" y="1558925"/>
            <a:ext cx="9144000" cy="5299075"/>
          </a:xfrm>
          <a:prstGeom prst="rect">
            <a:avLst/>
          </a:prstGeom>
          <a:noFill/>
          <a:ln w="9525">
            <a:noFill/>
            <a:miter lim="800000"/>
            <a:headEnd/>
            <a:tailEnd/>
          </a:ln>
        </p:spPr>
      </p:pic>
      <p:sp>
        <p:nvSpPr>
          <p:cNvPr id="2" name="Title 1"/>
          <p:cNvSpPr>
            <a:spLocks noGrp="1"/>
          </p:cNvSpPr>
          <p:nvPr>
            <p:ph type="title"/>
          </p:nvPr>
        </p:nvSpPr>
        <p:spPr/>
        <p:txBody>
          <a:bodyPr/>
          <a:lstStyle/>
          <a:p>
            <a:r>
              <a:rPr lang="en-GB" sz="2800" b="1" dirty="0" smtClean="0">
                <a:solidFill>
                  <a:srgbClr val="ED174F"/>
                </a:solidFill>
                <a:latin typeface="Arial Black" pitchFamily="34" charset="0"/>
              </a:rPr>
              <a:t>Beyond the Enterprise programme... </a:t>
            </a:r>
            <a:br>
              <a:rPr lang="en-GB" sz="2800" b="1" dirty="0" smtClean="0">
                <a:solidFill>
                  <a:srgbClr val="ED174F"/>
                </a:solidFill>
                <a:latin typeface="Arial Black" pitchFamily="34" charset="0"/>
              </a:rPr>
            </a:br>
            <a:r>
              <a:rPr lang="en-GB" sz="2800" b="1" dirty="0" smtClean="0">
                <a:solidFill>
                  <a:srgbClr val="ED174F"/>
                </a:solidFill>
                <a:latin typeface="Arial Black" pitchFamily="34" charset="0"/>
              </a:rPr>
              <a:t>The future for our young people</a:t>
            </a:r>
            <a:endParaRPr lang="en-GB" sz="2800" b="1" dirty="0">
              <a:solidFill>
                <a:srgbClr val="ED174F"/>
              </a:solidFill>
              <a:latin typeface="Arial Black" pitchFamily="34" charset="0"/>
            </a:endParaRPr>
          </a:p>
        </p:txBody>
      </p:sp>
      <p:sp>
        <p:nvSpPr>
          <p:cNvPr id="5" name="TextBox 4"/>
          <p:cNvSpPr txBox="1"/>
          <p:nvPr/>
        </p:nvSpPr>
        <p:spPr>
          <a:xfrm>
            <a:off x="827584" y="1556792"/>
            <a:ext cx="6696744" cy="369332"/>
          </a:xfrm>
          <a:prstGeom prst="rect">
            <a:avLst/>
          </a:prstGeom>
          <a:noFill/>
        </p:spPr>
        <p:txBody>
          <a:bodyPr wrap="square" rtlCol="0">
            <a:spAutoFit/>
          </a:bodyPr>
          <a:lstStyle/>
          <a:p>
            <a:pPr>
              <a:buFont typeface="Arial" pitchFamily="34" charset="0"/>
              <a:buChar char="•"/>
            </a:pPr>
            <a:endParaRPr lang="en-GB" dirty="0" smtClean="0"/>
          </a:p>
        </p:txBody>
      </p:sp>
      <p:sp>
        <p:nvSpPr>
          <p:cNvPr id="8" name="Rectangle 9"/>
          <p:cNvSpPr>
            <a:spLocks noChangeArrowheads="1"/>
          </p:cNvSpPr>
          <p:nvPr/>
        </p:nvSpPr>
        <p:spPr bwMode="auto">
          <a:xfrm>
            <a:off x="827584" y="1964353"/>
            <a:ext cx="4176464" cy="4893647"/>
          </a:xfrm>
          <a:prstGeom prst="rect">
            <a:avLst/>
          </a:prstGeom>
          <a:solidFill>
            <a:schemeClr val="bg1">
              <a:alpha val="65097"/>
            </a:schemeClr>
          </a:solidFill>
          <a:ln w="9525">
            <a:noFill/>
            <a:miter lim="800000"/>
            <a:headEnd/>
            <a:tailEnd/>
          </a:ln>
        </p:spPr>
        <p:txBody>
          <a:bodyPr wrap="square">
            <a:spAutoFit/>
          </a:bodyPr>
          <a:lstStyle/>
          <a:p>
            <a:pPr>
              <a:buFont typeface="Wingdings" pitchFamily="2" charset="2"/>
              <a:buChar char="è"/>
            </a:pPr>
            <a:endParaRPr lang="en-GB" sz="2400" b="1" dirty="0" smtClean="0">
              <a:latin typeface="Helvetica 55 Roman" pitchFamily="34" charset="0"/>
            </a:endParaRPr>
          </a:p>
          <a:p>
            <a:pPr>
              <a:buFont typeface="Wingdings" pitchFamily="2" charset="2"/>
              <a:buChar char="è"/>
            </a:pPr>
            <a:endParaRPr lang="en-GB" sz="2400" b="1" dirty="0" smtClean="0">
              <a:latin typeface="Arial" pitchFamily="34" charset="0"/>
              <a:cs typeface="Arial" pitchFamily="34" charset="0"/>
            </a:endParaRPr>
          </a:p>
          <a:p>
            <a:pPr>
              <a:buFont typeface="Wingdings" pitchFamily="2" charset="2"/>
              <a:buChar char="è"/>
            </a:pPr>
            <a:r>
              <a:rPr lang="en-GB" sz="2400" b="1" dirty="0" smtClean="0">
                <a:latin typeface="Arial" pitchFamily="34" charset="0"/>
                <a:cs typeface="Arial" pitchFamily="34" charset="0"/>
              </a:rPr>
              <a:t>Enterprise Network</a:t>
            </a:r>
          </a:p>
          <a:p>
            <a:pPr>
              <a:buFont typeface="Wingdings" pitchFamily="2" charset="2"/>
              <a:buChar char="è"/>
            </a:pPr>
            <a:endParaRPr lang="en-GB" sz="2400" b="1" dirty="0" smtClean="0">
              <a:latin typeface="Arial" pitchFamily="34" charset="0"/>
              <a:cs typeface="Arial" pitchFamily="34" charset="0"/>
            </a:endParaRPr>
          </a:p>
          <a:p>
            <a:pPr>
              <a:buFont typeface="Wingdings" pitchFamily="2" charset="2"/>
              <a:buChar char="è"/>
            </a:pPr>
            <a:r>
              <a:rPr lang="en-GB" sz="2400" b="1" dirty="0" smtClean="0">
                <a:latin typeface="Arial" pitchFamily="34" charset="0"/>
                <a:cs typeface="Arial" pitchFamily="34" charset="0"/>
              </a:rPr>
              <a:t>Young Ambassadors</a:t>
            </a:r>
          </a:p>
          <a:p>
            <a:pPr>
              <a:buFont typeface="Wingdings" pitchFamily="2" charset="2"/>
              <a:buChar char="è"/>
            </a:pPr>
            <a:endParaRPr lang="en-GB" sz="2400" b="1" dirty="0" smtClean="0">
              <a:latin typeface="Arial" pitchFamily="34" charset="0"/>
              <a:cs typeface="Arial" pitchFamily="34" charset="0"/>
            </a:endParaRPr>
          </a:p>
          <a:p>
            <a:pPr>
              <a:buFont typeface="Wingdings" pitchFamily="2" charset="2"/>
              <a:buChar char="è"/>
            </a:pPr>
            <a:r>
              <a:rPr lang="en-GB" sz="2400" b="1" dirty="0" smtClean="0">
                <a:latin typeface="Arial" pitchFamily="34" charset="0"/>
                <a:cs typeface="Arial" pitchFamily="34" charset="0"/>
              </a:rPr>
              <a:t>Enterprise fellows and future business leaders?</a:t>
            </a:r>
          </a:p>
          <a:p>
            <a:pPr>
              <a:buFont typeface="Arial" pitchFamily="34" charset="0"/>
              <a:buChar char="•"/>
            </a:pPr>
            <a:endParaRPr lang="en-GB" sz="2400" b="1" dirty="0" smtClean="0">
              <a:latin typeface="Helvetica 55 Roman" pitchFamily="34" charset="0"/>
            </a:endParaRPr>
          </a:p>
          <a:p>
            <a:pPr>
              <a:buFont typeface="Arial" pitchFamily="34" charset="0"/>
              <a:buChar char="•"/>
            </a:pPr>
            <a:endParaRPr lang="en-GB" sz="2400" b="1" dirty="0" smtClean="0">
              <a:latin typeface="Helvetica 55 Roman" pitchFamily="34" charset="0"/>
            </a:endParaRPr>
          </a:p>
          <a:p>
            <a:pPr>
              <a:buFont typeface="Arial" pitchFamily="34" charset="0"/>
              <a:buChar char="•"/>
            </a:pPr>
            <a:endParaRPr lang="en-GB" sz="2400" b="1" dirty="0" smtClean="0">
              <a:latin typeface="Helvetica 55 Roman" pitchFamily="34" charset="0"/>
            </a:endParaRPr>
          </a:p>
          <a:p>
            <a:pPr>
              <a:buFont typeface="Arial" pitchFamily="34" charset="0"/>
              <a:buChar char="•"/>
            </a:pPr>
            <a:endParaRPr lang="en-GB" sz="2400" b="1" dirty="0" smtClean="0">
              <a:latin typeface="Helvetica 55 Roman" pitchFamily="34" charset="0"/>
            </a:endParaRPr>
          </a:p>
          <a:p>
            <a:pPr>
              <a:buFont typeface="Arial" pitchFamily="34" charset="0"/>
              <a:buChar char="•"/>
            </a:pPr>
            <a:endParaRPr lang="en-GB" sz="2400" b="1" dirty="0" smtClean="0">
              <a:latin typeface="Helvetica 55 Roman"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solidFill>
                  <a:srgbClr val="ED174F"/>
                </a:solidFill>
                <a:latin typeface="Arial Black" pitchFamily="34" charset="0"/>
              </a:rPr>
              <a:t>The future of the Enterprise programme</a:t>
            </a:r>
            <a:endParaRPr lang="en-GB" sz="3200" dirty="0"/>
          </a:p>
        </p:txBody>
      </p:sp>
      <p:pic>
        <p:nvPicPr>
          <p:cNvPr id="4" name="Picture 2"/>
          <p:cNvPicPr>
            <a:picLocks noGrp="1" noChangeAspect="1" noChangeArrowheads="1"/>
          </p:cNvPicPr>
          <p:nvPr>
            <p:ph idx="1"/>
          </p:nvPr>
        </p:nvPicPr>
        <p:blipFill>
          <a:blip r:embed="rId3" cstate="print"/>
          <a:srcRect/>
          <a:stretch>
            <a:fillRect/>
          </a:stretch>
        </p:blipFill>
        <p:spPr bwMode="auto">
          <a:xfrm>
            <a:off x="-1" y="4270374"/>
            <a:ext cx="9144001" cy="2587626"/>
          </a:xfrm>
          <a:prstGeom prst="rect">
            <a:avLst/>
          </a:prstGeom>
          <a:noFill/>
          <a:ln w="9525">
            <a:noFill/>
            <a:miter lim="800000"/>
            <a:headEnd/>
            <a:tailEnd/>
          </a:ln>
          <a:effectLst/>
        </p:spPr>
      </p:pic>
      <p:sp>
        <p:nvSpPr>
          <p:cNvPr id="5" name="Rectangle 4"/>
          <p:cNvSpPr/>
          <p:nvPr/>
        </p:nvSpPr>
        <p:spPr>
          <a:xfrm>
            <a:off x="395536" y="1840175"/>
            <a:ext cx="8352928" cy="2092881"/>
          </a:xfrm>
          <a:prstGeom prst="rect">
            <a:avLst/>
          </a:prstGeom>
        </p:spPr>
        <p:txBody>
          <a:bodyPr wrap="square">
            <a:spAutoFit/>
          </a:bodyPr>
          <a:lstStyle/>
          <a:p>
            <a:pPr marL="342900" indent="-342900" eaLnBrk="0" hangingPunct="0">
              <a:spcBef>
                <a:spcPts val="1200"/>
              </a:spcBef>
              <a:buClr>
                <a:srgbClr val="ED174F"/>
              </a:buClr>
              <a:buFont typeface="Wingdings" pitchFamily="2" charset="2"/>
              <a:buChar char="è"/>
            </a:pPr>
            <a:r>
              <a:rPr lang="en-GB" sz="2000" b="1" dirty="0" smtClean="0">
                <a:latin typeface="Arial" pitchFamily="34" charset="0"/>
                <a:cs typeface="Arial" pitchFamily="34" charset="0"/>
              </a:rPr>
              <a:t> Review of accessibility</a:t>
            </a:r>
          </a:p>
          <a:p>
            <a:pPr marL="342900" indent="-342900" eaLnBrk="0" hangingPunct="0">
              <a:spcBef>
                <a:spcPts val="1200"/>
              </a:spcBef>
              <a:buClr>
                <a:srgbClr val="ED174F"/>
              </a:buClr>
              <a:buFont typeface="Wingdings" pitchFamily="2" charset="2"/>
              <a:buChar char="è"/>
            </a:pPr>
            <a:r>
              <a:rPr lang="en-GB" sz="2000" b="1" dirty="0" smtClean="0">
                <a:latin typeface="Arial" pitchFamily="34" charset="0"/>
                <a:cs typeface="Arial" pitchFamily="34" charset="0"/>
              </a:rPr>
              <a:t> Accreditation pilot</a:t>
            </a:r>
          </a:p>
          <a:p>
            <a:pPr marL="342900" indent="-342900" eaLnBrk="0" hangingPunct="0">
              <a:spcBef>
                <a:spcPts val="1200"/>
              </a:spcBef>
              <a:buClr>
                <a:srgbClr val="ED174F"/>
              </a:buClr>
              <a:buFont typeface="Wingdings" pitchFamily="2" charset="2"/>
              <a:buChar char="è"/>
            </a:pPr>
            <a:r>
              <a:rPr lang="en-GB" sz="2000" b="1" dirty="0" smtClean="0">
                <a:latin typeface="Arial" pitchFamily="34" charset="0"/>
                <a:cs typeface="Arial" pitchFamily="34" charset="0"/>
              </a:rPr>
              <a:t> Further improvements to lending  decisions</a:t>
            </a:r>
          </a:p>
          <a:p>
            <a:pPr marL="342900" indent="-342900" eaLnBrk="0" hangingPunct="0">
              <a:spcBef>
                <a:spcPts val="1200"/>
              </a:spcBef>
              <a:buClr>
                <a:srgbClr val="ED174F"/>
              </a:buClr>
              <a:buFont typeface="Wingdings" pitchFamily="2" charset="2"/>
              <a:buChar char="è"/>
            </a:pPr>
            <a:r>
              <a:rPr lang="en-GB" sz="2000" b="1" dirty="0" smtClean="0">
                <a:latin typeface="Arial" pitchFamily="34" charset="0"/>
                <a:cs typeface="Arial" pitchFamily="34" charset="0"/>
              </a:rPr>
              <a:t> Develop and enhance progression mentoring for those pursuing alternative outcomes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en-US" smtClean="0"/>
          </a:p>
        </p:txBody>
      </p:sp>
      <p:sp>
        <p:nvSpPr>
          <p:cNvPr id="7171" name="Rectangle 3"/>
          <p:cNvSpPr>
            <a:spLocks noGrp="1" noChangeArrowheads="1"/>
          </p:cNvSpPr>
          <p:nvPr>
            <p:ph idx="1"/>
          </p:nvPr>
        </p:nvSpPr>
        <p:spPr>
          <a:xfrm>
            <a:off x="2362200" y="2057400"/>
            <a:ext cx="6248400" cy="4495800"/>
          </a:xfrm>
        </p:spPr>
        <p:txBody>
          <a:bodyPr/>
          <a:lstStyle/>
          <a:p>
            <a:pPr eaLnBrk="1" hangingPunct="1"/>
            <a:endParaRPr lang="en-US" smtClean="0"/>
          </a:p>
        </p:txBody>
      </p:sp>
      <p:sp>
        <p:nvSpPr>
          <p:cNvPr id="7172" name="Rectangle 4"/>
          <p:cNvSpPr>
            <a:spLocks noChangeArrowheads="1"/>
          </p:cNvSpPr>
          <p:nvPr/>
        </p:nvSpPr>
        <p:spPr bwMode="auto">
          <a:xfrm>
            <a:off x="0" y="0"/>
            <a:ext cx="9144000" cy="6858000"/>
          </a:xfrm>
          <a:prstGeom prst="rect">
            <a:avLst/>
          </a:prstGeom>
          <a:solidFill>
            <a:srgbClr val="ED174F"/>
          </a:solidFill>
          <a:ln w="9525">
            <a:noFill/>
            <a:miter lim="800000"/>
            <a:headEnd/>
            <a:tailEnd/>
          </a:ln>
        </p:spPr>
        <p:txBody>
          <a:bodyPr wrap="none" anchor="ctr"/>
          <a:lstStyle/>
          <a:p>
            <a:endParaRPr lang="en-US"/>
          </a:p>
        </p:txBody>
      </p:sp>
      <p:pic>
        <p:nvPicPr>
          <p:cNvPr id="7173" name="Picture 5"/>
          <p:cNvPicPr>
            <a:picLocks noChangeAspect="1" noChangeArrowheads="1"/>
          </p:cNvPicPr>
          <p:nvPr/>
        </p:nvPicPr>
        <p:blipFill>
          <a:blip r:embed="rId3" cstate="print"/>
          <a:srcRect/>
          <a:stretch>
            <a:fillRect/>
          </a:stretch>
        </p:blipFill>
        <p:spPr bwMode="auto">
          <a:xfrm>
            <a:off x="3203848" y="1777300"/>
            <a:ext cx="2358752" cy="2375600"/>
          </a:xfrm>
          <a:prstGeom prst="rect">
            <a:avLst/>
          </a:prstGeom>
          <a:noFill/>
          <a:ln w="9525">
            <a:noFill/>
            <a:miter lim="800000"/>
            <a:headEnd/>
            <a:tailEnd/>
          </a:ln>
        </p:spPr>
      </p:pic>
      <p:sp>
        <p:nvSpPr>
          <p:cNvPr id="7174" name="Rectangle 6"/>
          <p:cNvSpPr>
            <a:spLocks noChangeArrowheads="1"/>
          </p:cNvSpPr>
          <p:nvPr/>
        </p:nvSpPr>
        <p:spPr bwMode="auto">
          <a:xfrm>
            <a:off x="685800" y="2590800"/>
            <a:ext cx="7772400" cy="1143000"/>
          </a:xfrm>
          <a:prstGeom prst="rect">
            <a:avLst/>
          </a:prstGeom>
          <a:noFill/>
          <a:ln w="9525">
            <a:noFill/>
            <a:miter lim="800000"/>
            <a:headEnd/>
            <a:tailEnd/>
          </a:ln>
        </p:spPr>
        <p:txBody>
          <a:bodyPr anchor="ctr"/>
          <a:lstStyle/>
          <a:p>
            <a:pPr eaLnBrk="1" hangingPunct="1"/>
            <a:endParaRPr lang="en-US" b="1">
              <a:solidFill>
                <a:schemeClr val="bg1"/>
              </a:solidFill>
              <a:latin typeface="Arial" charset="0"/>
            </a:endParaRPr>
          </a:p>
        </p:txBody>
      </p:sp>
      <p:sp>
        <p:nvSpPr>
          <p:cNvPr id="7" name="TextBox 6"/>
          <p:cNvSpPr txBox="1"/>
          <p:nvPr/>
        </p:nvSpPr>
        <p:spPr>
          <a:xfrm>
            <a:off x="1115616" y="519063"/>
            <a:ext cx="6480720" cy="523220"/>
          </a:xfrm>
          <a:prstGeom prst="rect">
            <a:avLst/>
          </a:prstGeom>
          <a:noFill/>
        </p:spPr>
        <p:txBody>
          <a:bodyPr wrap="square" rtlCol="0">
            <a:spAutoFit/>
          </a:bodyPr>
          <a:lstStyle/>
          <a:p>
            <a:pPr algn="ctr"/>
            <a:r>
              <a:rPr lang="en-GB" sz="2800" dirty="0" smtClean="0">
                <a:solidFill>
                  <a:schemeClr val="bg1"/>
                </a:solidFill>
                <a:latin typeface="Arial Black" pitchFamily="34" charset="0"/>
              </a:rPr>
              <a:t>Thank you for listening</a:t>
            </a:r>
            <a:endParaRPr lang="en-GB" sz="2800" dirty="0">
              <a:solidFill>
                <a:schemeClr val="bg1"/>
              </a:solidFill>
              <a:latin typeface="Arial Black" pitchFamily="34" charset="0"/>
            </a:endParaRPr>
          </a:p>
        </p:txBody>
      </p:sp>
      <p:sp>
        <p:nvSpPr>
          <p:cNvPr id="8" name="TextBox 7"/>
          <p:cNvSpPr txBox="1"/>
          <p:nvPr/>
        </p:nvSpPr>
        <p:spPr>
          <a:xfrm>
            <a:off x="395536" y="4941168"/>
            <a:ext cx="8280920" cy="2062103"/>
          </a:xfrm>
          <a:prstGeom prst="rect">
            <a:avLst/>
          </a:prstGeom>
          <a:noFill/>
        </p:spPr>
        <p:txBody>
          <a:bodyPr wrap="square" rtlCol="0">
            <a:spAutoFit/>
          </a:bodyPr>
          <a:lstStyle/>
          <a:p>
            <a:pPr algn="ctr"/>
            <a:r>
              <a:rPr lang="en-GB" sz="2400" dirty="0" smtClean="0">
                <a:solidFill>
                  <a:schemeClr val="bg1"/>
                </a:solidFill>
                <a:latin typeface="Arial" pitchFamily="34" charset="0"/>
                <a:cs typeface="Arial" pitchFamily="34" charset="0"/>
              </a:rPr>
              <a:t>For more information please visit princes-trust.org.uk</a:t>
            </a:r>
          </a:p>
          <a:p>
            <a:pPr algn="ctr"/>
            <a:endParaRPr lang="en-GB" sz="1600" dirty="0" smtClean="0">
              <a:solidFill>
                <a:schemeClr val="bg1"/>
              </a:solidFill>
              <a:latin typeface="Arial" pitchFamily="34" charset="0"/>
              <a:cs typeface="Arial" pitchFamily="34" charset="0"/>
            </a:endParaRPr>
          </a:p>
          <a:p>
            <a:pPr algn="ctr"/>
            <a:r>
              <a:rPr lang="en-GB" sz="1600" dirty="0" smtClean="0">
                <a:solidFill>
                  <a:schemeClr val="bg1"/>
                </a:solidFill>
                <a:latin typeface="Arial" pitchFamily="34" charset="0"/>
                <a:cs typeface="Arial" pitchFamily="34" charset="0"/>
              </a:rPr>
              <a:t>Laura Wyatt-Smith</a:t>
            </a:r>
          </a:p>
          <a:p>
            <a:pPr algn="ctr"/>
            <a:r>
              <a:rPr lang="en-GB" sz="1600" dirty="0" smtClean="0">
                <a:solidFill>
                  <a:schemeClr val="bg1"/>
                </a:solidFill>
                <a:latin typeface="Arial" pitchFamily="34" charset="0"/>
                <a:cs typeface="Arial" pitchFamily="34" charset="0"/>
              </a:rPr>
              <a:t>National Head of Programme</a:t>
            </a:r>
          </a:p>
          <a:p>
            <a:pPr algn="ctr"/>
            <a:r>
              <a:rPr lang="en-GB" sz="1600" dirty="0" smtClean="0">
                <a:solidFill>
                  <a:schemeClr val="bg1"/>
                </a:solidFill>
                <a:latin typeface="Arial" pitchFamily="34" charset="0"/>
                <a:cs typeface="Arial" pitchFamily="34" charset="0"/>
                <a:hlinkClick r:id="rId4"/>
              </a:rPr>
              <a:t>laura.wyatt-smith@princes-trust.org.uk</a:t>
            </a:r>
            <a:endParaRPr lang="en-GB" sz="1600" dirty="0" smtClean="0">
              <a:solidFill>
                <a:schemeClr val="bg1"/>
              </a:solidFill>
              <a:latin typeface="Arial" pitchFamily="34" charset="0"/>
              <a:cs typeface="Arial" pitchFamily="34" charset="0"/>
            </a:endParaRPr>
          </a:p>
          <a:p>
            <a:pPr algn="ctr"/>
            <a:r>
              <a:rPr lang="en-GB" sz="1600" dirty="0" smtClean="0">
                <a:solidFill>
                  <a:schemeClr val="bg1"/>
                </a:solidFill>
                <a:latin typeface="Arial" pitchFamily="34" charset="0"/>
                <a:cs typeface="Arial" pitchFamily="34" charset="0"/>
              </a:rPr>
              <a:t>020 7543 1212</a:t>
            </a:r>
          </a:p>
          <a:p>
            <a:pPr algn="ctr"/>
            <a:r>
              <a:rPr lang="en-GB" sz="2400" dirty="0" smtClean="0">
                <a:solidFill>
                  <a:schemeClr val="bg1"/>
                </a:solidFill>
              </a:rPr>
              <a:t> </a:t>
            </a:r>
            <a:endParaRPr lang="en-GB" sz="24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600" b="1" dirty="0" smtClean="0">
                <a:solidFill>
                  <a:srgbClr val="ED174F"/>
                </a:solidFill>
                <a:latin typeface="Arial Black" pitchFamily="34" charset="0"/>
              </a:rPr>
              <a:t>Overview</a:t>
            </a:r>
            <a:endParaRPr lang="en-GB" sz="3600" b="1" dirty="0">
              <a:solidFill>
                <a:srgbClr val="ED174F"/>
              </a:solidFill>
              <a:latin typeface="Arial Black" pitchFamily="34" charset="0"/>
            </a:endParaRPr>
          </a:p>
        </p:txBody>
      </p:sp>
      <p:sp>
        <p:nvSpPr>
          <p:cNvPr id="3" name="Content Placeholder 2"/>
          <p:cNvSpPr>
            <a:spLocks noGrp="1"/>
          </p:cNvSpPr>
          <p:nvPr>
            <p:ph idx="1"/>
          </p:nvPr>
        </p:nvSpPr>
        <p:spPr>
          <a:xfrm>
            <a:off x="395536" y="1484784"/>
            <a:ext cx="4546848" cy="5184576"/>
          </a:xfrm>
        </p:spPr>
        <p:txBody>
          <a:bodyPr>
            <a:normAutofit/>
          </a:bodyPr>
          <a:lstStyle/>
          <a:p>
            <a:pPr marL="180000">
              <a:lnSpc>
                <a:spcPct val="200000"/>
              </a:lnSpc>
              <a:spcBef>
                <a:spcPct val="0"/>
              </a:spcBef>
              <a:buClr>
                <a:srgbClr val="ED174F"/>
              </a:buClr>
              <a:buFont typeface="Wingdings" pitchFamily="2" charset="2"/>
              <a:buChar char="è"/>
            </a:pPr>
            <a:r>
              <a:rPr lang="en-GB" sz="2000" b="1" dirty="0" smtClean="0">
                <a:latin typeface="Arial" pitchFamily="34" charset="0"/>
                <a:cs typeface="Arial" pitchFamily="34" charset="0"/>
              </a:rPr>
              <a:t>Setting the UK context</a:t>
            </a:r>
          </a:p>
          <a:p>
            <a:pPr marL="580050" lvl="2" indent="-342900">
              <a:lnSpc>
                <a:spcPct val="150000"/>
              </a:lnSpc>
              <a:spcBef>
                <a:spcPct val="0"/>
              </a:spcBef>
              <a:buClr>
                <a:srgbClr val="ED174F"/>
              </a:buClr>
              <a:buFont typeface="Arial" pitchFamily="34" charset="0"/>
              <a:buChar char="•"/>
            </a:pPr>
            <a:r>
              <a:rPr lang="en-GB" sz="2000" b="1" dirty="0" smtClean="0">
                <a:latin typeface="Arial" pitchFamily="34" charset="0"/>
                <a:cs typeface="Arial" pitchFamily="34" charset="0"/>
              </a:rPr>
              <a:t>The scale of need</a:t>
            </a:r>
          </a:p>
          <a:p>
            <a:pPr marL="580050" lvl="2" indent="-342900">
              <a:lnSpc>
                <a:spcPct val="150000"/>
              </a:lnSpc>
              <a:spcBef>
                <a:spcPct val="0"/>
              </a:spcBef>
              <a:buClr>
                <a:srgbClr val="ED174F"/>
              </a:buClr>
              <a:buFont typeface="Arial" pitchFamily="34" charset="0"/>
              <a:buChar char="•"/>
            </a:pPr>
            <a:r>
              <a:rPr lang="en-GB" sz="2000" b="1" dirty="0" smtClean="0">
                <a:latin typeface="Arial" pitchFamily="34" charset="0"/>
                <a:cs typeface="Arial" pitchFamily="34" charset="0"/>
              </a:rPr>
              <a:t>UK government response</a:t>
            </a:r>
          </a:p>
          <a:p>
            <a:pPr marL="180000">
              <a:lnSpc>
                <a:spcPct val="200000"/>
              </a:lnSpc>
              <a:spcBef>
                <a:spcPct val="0"/>
              </a:spcBef>
              <a:buClr>
                <a:srgbClr val="ED174F"/>
              </a:buClr>
              <a:buFont typeface="Wingdings" pitchFamily="2" charset="2"/>
              <a:buChar char="è"/>
            </a:pPr>
            <a:r>
              <a:rPr lang="en-GB" sz="2000" b="1" dirty="0" smtClean="0">
                <a:latin typeface="Arial" pitchFamily="34" charset="0"/>
                <a:cs typeface="Arial" pitchFamily="34" charset="0"/>
              </a:rPr>
              <a:t>Overview of The Prince’s Trust </a:t>
            </a:r>
          </a:p>
          <a:p>
            <a:pPr marL="180000">
              <a:lnSpc>
                <a:spcPct val="200000"/>
              </a:lnSpc>
              <a:spcBef>
                <a:spcPct val="0"/>
              </a:spcBef>
              <a:buClr>
                <a:srgbClr val="ED174F"/>
              </a:buClr>
              <a:buFont typeface="Wingdings" pitchFamily="2" charset="2"/>
              <a:buChar char="è"/>
            </a:pPr>
            <a:r>
              <a:rPr lang="en-GB" sz="2000" b="1" dirty="0" smtClean="0">
                <a:latin typeface="Arial" pitchFamily="34" charset="0"/>
                <a:cs typeface="Arial" pitchFamily="34" charset="0"/>
              </a:rPr>
              <a:t>The Enterprise programme</a:t>
            </a:r>
          </a:p>
          <a:p>
            <a:pPr marL="580050" lvl="2" indent="-342900">
              <a:lnSpc>
                <a:spcPct val="150000"/>
              </a:lnSpc>
              <a:spcBef>
                <a:spcPct val="0"/>
              </a:spcBef>
              <a:buClr>
                <a:srgbClr val="ED174F"/>
              </a:buClr>
              <a:buFont typeface="Arial" pitchFamily="34" charset="0"/>
              <a:buChar char="•"/>
            </a:pPr>
            <a:r>
              <a:rPr lang="en-GB" sz="2000" b="1" dirty="0" smtClean="0">
                <a:latin typeface="Arial" pitchFamily="34" charset="0"/>
                <a:cs typeface="Arial" pitchFamily="34" charset="0"/>
              </a:rPr>
              <a:t>Support </a:t>
            </a:r>
          </a:p>
          <a:p>
            <a:pPr marL="580050" lvl="2" indent="-342900">
              <a:lnSpc>
                <a:spcPct val="150000"/>
              </a:lnSpc>
              <a:spcBef>
                <a:spcPct val="0"/>
              </a:spcBef>
              <a:buClr>
                <a:srgbClr val="ED174F"/>
              </a:buClr>
              <a:buFont typeface="Arial" pitchFamily="34" charset="0"/>
              <a:buChar char="•"/>
            </a:pPr>
            <a:r>
              <a:rPr lang="en-GB" sz="2000" b="1" dirty="0" smtClean="0">
                <a:latin typeface="Arial" pitchFamily="34" charset="0"/>
                <a:cs typeface="Arial" pitchFamily="34" charset="0"/>
              </a:rPr>
              <a:t>Results</a:t>
            </a:r>
          </a:p>
          <a:p>
            <a:pPr marL="180000">
              <a:lnSpc>
                <a:spcPct val="200000"/>
              </a:lnSpc>
              <a:spcBef>
                <a:spcPct val="0"/>
              </a:spcBef>
              <a:buClr>
                <a:srgbClr val="ED174F"/>
              </a:buClr>
              <a:buFont typeface="Wingdings" pitchFamily="2" charset="2"/>
              <a:buChar char="è"/>
            </a:pPr>
            <a:r>
              <a:rPr lang="en-GB" sz="2000" b="1" dirty="0" smtClean="0">
                <a:latin typeface="Arial" pitchFamily="34" charset="0"/>
                <a:cs typeface="Arial" pitchFamily="34" charset="0"/>
              </a:rPr>
              <a:t>Questions</a:t>
            </a:r>
          </a:p>
          <a:p>
            <a:pPr>
              <a:buNone/>
            </a:pPr>
            <a:endParaRPr lang="en-GB" sz="1400" dirty="0"/>
          </a:p>
        </p:txBody>
      </p:sp>
      <p:pic>
        <p:nvPicPr>
          <p:cNvPr id="3078" name="Picture 6"/>
          <p:cNvPicPr>
            <a:picLocks noChangeAspect="1" noChangeArrowheads="1"/>
          </p:cNvPicPr>
          <p:nvPr/>
        </p:nvPicPr>
        <p:blipFill>
          <a:blip r:embed="rId3" cstate="print"/>
          <a:srcRect/>
          <a:stretch>
            <a:fillRect/>
          </a:stretch>
        </p:blipFill>
        <p:spPr bwMode="auto">
          <a:xfrm>
            <a:off x="12348865" y="29423888"/>
            <a:ext cx="5418240" cy="8127360"/>
          </a:xfrm>
          <a:prstGeom prst="rect">
            <a:avLst/>
          </a:prstGeom>
          <a:noFill/>
          <a:ln w="9525">
            <a:noFill/>
            <a:miter lim="800000"/>
            <a:headEnd/>
            <a:tailEnd/>
          </a:ln>
          <a:effectLst/>
        </p:spPr>
      </p:pic>
      <p:pic>
        <p:nvPicPr>
          <p:cNvPr id="4" name="Picture 3" descr="\\ptnt49s\common\PUBLIC\Commercial\Marketing\General\Photographs\Events\Celebrate Success\Celebrate Success 2009-2010\National finalists photography by Sean Malyon\Nigel Tait, Enterprise Award\High res\NigelTait-64.jpg"/>
          <p:cNvPicPr>
            <a:picLocks noChangeAspect="1" noChangeArrowheads="1"/>
          </p:cNvPicPr>
          <p:nvPr/>
        </p:nvPicPr>
        <p:blipFill>
          <a:blip r:embed="rId4" cstate="print"/>
          <a:srcRect/>
          <a:stretch>
            <a:fillRect/>
          </a:stretch>
        </p:blipFill>
        <p:spPr bwMode="auto">
          <a:xfrm>
            <a:off x="5280077" y="1124744"/>
            <a:ext cx="3863924" cy="2304256"/>
          </a:xfrm>
          <a:prstGeom prst="rect">
            <a:avLst/>
          </a:prstGeom>
          <a:noFill/>
        </p:spPr>
      </p:pic>
      <p:pic>
        <p:nvPicPr>
          <p:cNvPr id="5" name="Picture 4" descr="\\ptnt49s\common\PUBLIC\Commercial\Marketing\General\Photographs\Events\Celebrate Success\Celebrate Success 2010-11\National finalists photography by Sean Malyon\Jay Ellis - full consent\JayEllis-70.jpg"/>
          <p:cNvPicPr>
            <a:picLocks noChangeAspect="1" noChangeArrowheads="1"/>
          </p:cNvPicPr>
          <p:nvPr/>
        </p:nvPicPr>
        <p:blipFill>
          <a:blip r:embed="rId5" cstate="print"/>
          <a:srcRect/>
          <a:stretch>
            <a:fillRect/>
          </a:stretch>
        </p:blipFill>
        <p:spPr bwMode="auto">
          <a:xfrm>
            <a:off x="5292079" y="3429000"/>
            <a:ext cx="3851919" cy="256276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3" cstate="print"/>
          <a:srcRect/>
          <a:stretch>
            <a:fillRect/>
          </a:stretch>
        </p:blipFill>
        <p:spPr bwMode="auto">
          <a:xfrm>
            <a:off x="0" y="1700213"/>
            <a:ext cx="9144000" cy="5157787"/>
          </a:xfrm>
          <a:prstGeom prst="rect">
            <a:avLst/>
          </a:prstGeom>
          <a:noFill/>
          <a:ln w="9525">
            <a:noFill/>
            <a:miter lim="800000"/>
            <a:headEnd/>
            <a:tailEnd/>
          </a:ln>
        </p:spPr>
      </p:pic>
      <p:sp>
        <p:nvSpPr>
          <p:cNvPr id="5123" name="Title 1"/>
          <p:cNvSpPr>
            <a:spLocks noGrp="1"/>
          </p:cNvSpPr>
          <p:nvPr>
            <p:ph type="title"/>
          </p:nvPr>
        </p:nvSpPr>
        <p:spPr>
          <a:xfrm>
            <a:off x="539552" y="476672"/>
            <a:ext cx="8064896" cy="792163"/>
          </a:xfrm>
        </p:spPr>
        <p:txBody>
          <a:bodyPr/>
          <a:lstStyle/>
          <a:p>
            <a:pPr eaLnBrk="1" hangingPunct="1"/>
            <a:r>
              <a:rPr lang="en-GB" sz="5400" b="1" dirty="0" smtClean="0">
                <a:solidFill>
                  <a:srgbClr val="ED174F"/>
                </a:solidFill>
                <a:latin typeface="Arial Black" pitchFamily="34" charset="0"/>
              </a:rPr>
              <a:t>The scale of need</a:t>
            </a:r>
          </a:p>
        </p:txBody>
      </p:sp>
      <p:sp>
        <p:nvSpPr>
          <p:cNvPr id="5125" name="Rectangle 4"/>
          <p:cNvSpPr>
            <a:spLocks noChangeArrowheads="1"/>
          </p:cNvSpPr>
          <p:nvPr/>
        </p:nvSpPr>
        <p:spPr bwMode="auto">
          <a:xfrm>
            <a:off x="251520" y="3429000"/>
            <a:ext cx="5688012" cy="923925"/>
          </a:xfrm>
          <a:prstGeom prst="rect">
            <a:avLst/>
          </a:prstGeom>
          <a:noFill/>
          <a:ln w="9525">
            <a:noFill/>
            <a:miter lim="800000"/>
            <a:headEnd/>
            <a:tailEnd/>
          </a:ln>
        </p:spPr>
        <p:txBody>
          <a:bodyPr>
            <a:spAutoFit/>
          </a:bodyPr>
          <a:lstStyle/>
          <a:p>
            <a:r>
              <a:rPr lang="en-GB" dirty="0">
                <a:latin typeface="Arial" pitchFamily="34" charset="0"/>
                <a:cs typeface="Arial" pitchFamily="34" charset="0"/>
              </a:rPr>
              <a:t>Youth unemployment is estimated to cost up to </a:t>
            </a:r>
            <a:r>
              <a:rPr lang="en-GB" b="1" dirty="0">
                <a:latin typeface="Arial" pitchFamily="34" charset="0"/>
                <a:cs typeface="Arial" pitchFamily="34" charset="0"/>
              </a:rPr>
              <a:t>£155 million per week </a:t>
            </a:r>
            <a:r>
              <a:rPr lang="en-GB" dirty="0">
                <a:latin typeface="Arial" pitchFamily="34" charset="0"/>
                <a:cs typeface="Arial" pitchFamily="34" charset="0"/>
              </a:rPr>
              <a:t>in terms of benefit payments and lost productivity</a:t>
            </a:r>
          </a:p>
        </p:txBody>
      </p:sp>
      <p:sp>
        <p:nvSpPr>
          <p:cNvPr id="5126" name="Rectangle 5"/>
          <p:cNvSpPr>
            <a:spLocks noChangeArrowheads="1"/>
          </p:cNvSpPr>
          <p:nvPr/>
        </p:nvSpPr>
        <p:spPr bwMode="auto">
          <a:xfrm>
            <a:off x="251520" y="4581500"/>
            <a:ext cx="6120680" cy="647700"/>
          </a:xfrm>
          <a:prstGeom prst="rect">
            <a:avLst/>
          </a:prstGeom>
          <a:noFill/>
          <a:ln w="9525">
            <a:noFill/>
            <a:miter lim="800000"/>
            <a:headEnd/>
            <a:tailEnd/>
          </a:ln>
        </p:spPr>
        <p:txBody>
          <a:bodyPr wrap="square">
            <a:spAutoFit/>
          </a:bodyPr>
          <a:lstStyle/>
          <a:p>
            <a:r>
              <a:rPr lang="en-GB" dirty="0">
                <a:latin typeface="Arial" pitchFamily="34" charset="0"/>
                <a:cs typeface="Arial" pitchFamily="34" charset="0"/>
              </a:rPr>
              <a:t>Total cost of youth crime is calculated at </a:t>
            </a:r>
            <a:r>
              <a:rPr lang="en-GB" b="1" dirty="0">
                <a:latin typeface="Arial" pitchFamily="34" charset="0"/>
                <a:cs typeface="Arial" pitchFamily="34" charset="0"/>
              </a:rPr>
              <a:t>£1.2 billion </a:t>
            </a:r>
            <a:r>
              <a:rPr lang="en-GB" dirty="0">
                <a:latin typeface="Arial" pitchFamily="34" charset="0"/>
                <a:cs typeface="Arial" pitchFamily="34" charset="0"/>
              </a:rPr>
              <a:t>each </a:t>
            </a:r>
            <a:r>
              <a:rPr lang="en-GB" dirty="0" smtClean="0">
                <a:latin typeface="Arial" pitchFamily="34" charset="0"/>
                <a:cs typeface="Arial" pitchFamily="34" charset="0"/>
              </a:rPr>
              <a:t>year</a:t>
            </a:r>
            <a:endParaRPr lang="en-GB" dirty="0">
              <a:latin typeface="Arial" pitchFamily="34" charset="0"/>
              <a:cs typeface="Arial" pitchFamily="34" charset="0"/>
            </a:endParaRPr>
          </a:p>
        </p:txBody>
      </p:sp>
      <p:sp>
        <p:nvSpPr>
          <p:cNvPr id="5127" name="Rectangle 8"/>
          <p:cNvSpPr>
            <a:spLocks noChangeArrowheads="1"/>
          </p:cNvSpPr>
          <p:nvPr/>
        </p:nvSpPr>
        <p:spPr bwMode="auto">
          <a:xfrm>
            <a:off x="251520" y="1844824"/>
            <a:ext cx="8748464" cy="369332"/>
          </a:xfrm>
          <a:prstGeom prst="rect">
            <a:avLst/>
          </a:prstGeom>
          <a:noFill/>
          <a:ln w="9525">
            <a:noFill/>
            <a:miter lim="800000"/>
            <a:headEnd/>
            <a:tailEnd/>
          </a:ln>
        </p:spPr>
        <p:txBody>
          <a:bodyPr wrap="square">
            <a:spAutoFit/>
          </a:bodyPr>
          <a:lstStyle/>
          <a:p>
            <a:r>
              <a:rPr lang="en-GB" dirty="0">
                <a:latin typeface="Arial" pitchFamily="34" charset="0"/>
                <a:cs typeface="Arial" pitchFamily="34" charset="0"/>
              </a:rPr>
              <a:t>Unemployment amongst young people under 25 years old is now over </a:t>
            </a:r>
            <a:r>
              <a:rPr lang="en-GB" b="1" dirty="0" smtClean="0">
                <a:latin typeface="Arial" pitchFamily="34" charset="0"/>
                <a:cs typeface="Arial" pitchFamily="34" charset="0"/>
              </a:rPr>
              <a:t>20 per cent</a:t>
            </a:r>
            <a:endParaRPr lang="en-GB" b="1" dirty="0">
              <a:latin typeface="Arial" pitchFamily="34" charset="0"/>
              <a:cs typeface="Arial" pitchFamily="34" charset="0"/>
            </a:endParaRPr>
          </a:p>
        </p:txBody>
      </p:sp>
      <p:sp>
        <p:nvSpPr>
          <p:cNvPr id="11" name="Rectangle 10"/>
          <p:cNvSpPr/>
          <p:nvPr/>
        </p:nvSpPr>
        <p:spPr>
          <a:xfrm>
            <a:off x="251520" y="2348880"/>
            <a:ext cx="7488238" cy="341313"/>
          </a:xfrm>
          <a:prstGeom prst="rect">
            <a:avLst/>
          </a:prstGeom>
        </p:spPr>
        <p:txBody>
          <a:bodyPr>
            <a:spAutoFit/>
          </a:bodyPr>
          <a:lstStyle/>
          <a:p>
            <a:pPr marL="342900" indent="-342900" fontAlgn="auto">
              <a:lnSpc>
                <a:spcPct val="90000"/>
              </a:lnSpc>
              <a:spcBef>
                <a:spcPct val="20000"/>
              </a:spcBef>
              <a:spcAft>
                <a:spcPts val="0"/>
              </a:spcAft>
              <a:defRPr/>
            </a:pPr>
            <a:r>
              <a:rPr lang="en-GB" kern="0" dirty="0" smtClean="0">
                <a:latin typeface="Arial" pitchFamily="34" charset="0"/>
                <a:cs typeface="Arial" pitchFamily="34" charset="0"/>
              </a:rPr>
              <a:t>Over </a:t>
            </a:r>
            <a:r>
              <a:rPr lang="en-GB" b="1" kern="0" dirty="0">
                <a:latin typeface="Arial" pitchFamily="34" charset="0"/>
                <a:cs typeface="Arial" pitchFamily="34" charset="0"/>
              </a:rPr>
              <a:t>one million young people </a:t>
            </a:r>
            <a:r>
              <a:rPr lang="en-GB" kern="0" dirty="0">
                <a:latin typeface="Arial" pitchFamily="34" charset="0"/>
                <a:cs typeface="Arial" pitchFamily="34" charset="0"/>
              </a:rPr>
              <a:t>are not in work, education or training</a:t>
            </a:r>
          </a:p>
        </p:txBody>
      </p:sp>
      <p:sp>
        <p:nvSpPr>
          <p:cNvPr id="12" name="Rectangle 11"/>
          <p:cNvSpPr/>
          <p:nvPr/>
        </p:nvSpPr>
        <p:spPr>
          <a:xfrm>
            <a:off x="251520" y="2924944"/>
            <a:ext cx="8208912" cy="341632"/>
          </a:xfrm>
          <a:prstGeom prst="rect">
            <a:avLst/>
          </a:prstGeom>
        </p:spPr>
        <p:txBody>
          <a:bodyPr wrap="square">
            <a:spAutoFit/>
          </a:bodyPr>
          <a:lstStyle/>
          <a:p>
            <a:pPr marL="342900" indent="-342900" fontAlgn="auto">
              <a:lnSpc>
                <a:spcPct val="90000"/>
              </a:lnSpc>
              <a:spcBef>
                <a:spcPct val="20000"/>
              </a:spcBef>
              <a:spcAft>
                <a:spcPts val="0"/>
              </a:spcAft>
              <a:defRPr/>
            </a:pPr>
            <a:r>
              <a:rPr lang="en-GB" b="1" kern="0" dirty="0">
                <a:latin typeface="Arial" pitchFamily="34" charset="0"/>
                <a:cs typeface="Arial" pitchFamily="34" charset="0"/>
              </a:rPr>
              <a:t>One in six children </a:t>
            </a:r>
            <a:r>
              <a:rPr lang="en-GB" kern="0" dirty="0">
                <a:latin typeface="Arial" pitchFamily="34" charset="0"/>
                <a:cs typeface="Arial" pitchFamily="34" charset="0"/>
              </a:rPr>
              <a:t>lives in a household with no income </a:t>
            </a:r>
            <a:r>
              <a:rPr lang="en-GB" kern="0" dirty="0" smtClean="0">
                <a:latin typeface="Arial" pitchFamily="34" charset="0"/>
                <a:cs typeface="Arial" pitchFamily="34" charset="0"/>
              </a:rPr>
              <a:t>from work</a:t>
            </a:r>
            <a:endParaRPr lang="en-GB" kern="0" dirty="0">
              <a:latin typeface="Arial" pitchFamily="34" charset="0"/>
              <a:cs typeface="Arial" pitchFamily="34" charset="0"/>
            </a:endParaRPr>
          </a:p>
        </p:txBody>
      </p:sp>
      <p:sp>
        <p:nvSpPr>
          <p:cNvPr id="5131" name="TextBox 12"/>
          <p:cNvSpPr txBox="1">
            <a:spLocks noChangeArrowheads="1"/>
          </p:cNvSpPr>
          <p:nvPr/>
        </p:nvSpPr>
        <p:spPr bwMode="auto">
          <a:xfrm>
            <a:off x="683568" y="4509120"/>
            <a:ext cx="4752975" cy="368300"/>
          </a:xfrm>
          <a:prstGeom prst="rect">
            <a:avLst/>
          </a:prstGeom>
          <a:noFill/>
          <a:ln w="9525">
            <a:noFill/>
            <a:miter lim="800000"/>
            <a:headEnd/>
            <a:tailEnd/>
          </a:ln>
        </p:spPr>
        <p:txBody>
          <a:bodyPr>
            <a:spAutoFit/>
          </a:bodyPr>
          <a:lstStyle/>
          <a:p>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3" cstate="print">
            <a:lum bright="6000"/>
          </a:blip>
          <a:srcRect/>
          <a:stretch>
            <a:fillRect/>
          </a:stretch>
        </p:blipFill>
        <p:spPr bwMode="auto">
          <a:xfrm>
            <a:off x="0" y="1995055"/>
            <a:ext cx="9144000" cy="4862945"/>
          </a:xfrm>
          <a:prstGeom prst="rect">
            <a:avLst/>
          </a:prstGeom>
          <a:noFill/>
          <a:ln w="9525">
            <a:noFill/>
            <a:miter lim="800000"/>
            <a:headEnd/>
            <a:tailEnd/>
          </a:ln>
        </p:spPr>
      </p:pic>
      <p:sp>
        <p:nvSpPr>
          <p:cNvPr id="2" name="Title 1"/>
          <p:cNvSpPr>
            <a:spLocks noGrp="1"/>
          </p:cNvSpPr>
          <p:nvPr>
            <p:ph type="title"/>
          </p:nvPr>
        </p:nvSpPr>
        <p:spPr>
          <a:xfrm>
            <a:off x="395536" y="413792"/>
            <a:ext cx="8229600" cy="1143000"/>
          </a:xfrm>
        </p:spPr>
        <p:txBody>
          <a:bodyPr/>
          <a:lstStyle/>
          <a:p>
            <a:pPr eaLnBrk="1" hangingPunct="1"/>
            <a:r>
              <a:rPr lang="en-GB" sz="4800" b="1" dirty="0" smtClean="0">
                <a:solidFill>
                  <a:srgbClr val="ED174F"/>
                </a:solidFill>
                <a:latin typeface="Arial Black" pitchFamily="34" charset="0"/>
              </a:rPr>
              <a:t>The UK government response</a:t>
            </a:r>
          </a:p>
        </p:txBody>
      </p:sp>
      <p:sp>
        <p:nvSpPr>
          <p:cNvPr id="7" name="Content Placeholder 6"/>
          <p:cNvSpPr>
            <a:spLocks noGrp="1"/>
          </p:cNvSpPr>
          <p:nvPr>
            <p:ph idx="1"/>
          </p:nvPr>
        </p:nvSpPr>
        <p:spPr>
          <a:xfrm>
            <a:off x="35496" y="2132856"/>
            <a:ext cx="8229600" cy="3877891"/>
          </a:xfrm>
        </p:spPr>
        <p:txBody>
          <a:bodyPr/>
          <a:lstStyle/>
          <a:p>
            <a:pPr>
              <a:buNone/>
            </a:pPr>
            <a:r>
              <a:rPr lang="en-GB" sz="3600" b="1" dirty="0" smtClean="0">
                <a:solidFill>
                  <a:schemeClr val="bg1"/>
                </a:solidFill>
                <a:latin typeface="Arial" pitchFamily="34" charset="0"/>
                <a:cs typeface="Arial" pitchFamily="34" charset="0"/>
              </a:rPr>
              <a:t>‘The year of enterprise’</a:t>
            </a:r>
          </a:p>
          <a:p>
            <a:pPr marL="180000">
              <a:lnSpc>
                <a:spcPct val="200000"/>
              </a:lnSpc>
              <a:spcBef>
                <a:spcPct val="0"/>
              </a:spcBef>
              <a:buClr>
                <a:srgbClr val="ED174F"/>
              </a:buClr>
              <a:buFont typeface="Wingdings" pitchFamily="2" charset="2"/>
              <a:buChar char="è"/>
            </a:pPr>
            <a:r>
              <a:rPr lang="en-GB" sz="2400" dirty="0" smtClean="0">
                <a:solidFill>
                  <a:schemeClr val="bg1"/>
                </a:solidFill>
                <a:latin typeface="Arial" pitchFamily="34" charset="0"/>
                <a:cs typeface="Arial" pitchFamily="34" charset="0"/>
              </a:rPr>
              <a:t>CDFIs</a:t>
            </a:r>
          </a:p>
          <a:p>
            <a:pPr marL="180000">
              <a:lnSpc>
                <a:spcPct val="200000"/>
              </a:lnSpc>
              <a:spcBef>
                <a:spcPct val="0"/>
              </a:spcBef>
              <a:buClr>
                <a:srgbClr val="ED174F"/>
              </a:buClr>
              <a:buFont typeface="Wingdings" pitchFamily="2" charset="2"/>
              <a:buChar char="è"/>
            </a:pPr>
            <a:r>
              <a:rPr lang="en-GB" sz="2400" dirty="0" smtClean="0">
                <a:solidFill>
                  <a:schemeClr val="bg1"/>
                </a:solidFill>
                <a:latin typeface="Arial" pitchFamily="34" charset="0"/>
                <a:cs typeface="Arial" pitchFamily="34" charset="0"/>
              </a:rPr>
              <a:t>Regional Growth Fund</a:t>
            </a:r>
          </a:p>
          <a:p>
            <a:pPr marL="180000">
              <a:lnSpc>
                <a:spcPct val="200000"/>
              </a:lnSpc>
              <a:spcBef>
                <a:spcPct val="0"/>
              </a:spcBef>
              <a:buClr>
                <a:srgbClr val="ED174F"/>
              </a:buClr>
              <a:buFont typeface="Wingdings" pitchFamily="2" charset="2"/>
              <a:buChar char="è"/>
            </a:pPr>
            <a:r>
              <a:rPr lang="en-GB" sz="2400" dirty="0" smtClean="0">
                <a:solidFill>
                  <a:schemeClr val="bg1"/>
                </a:solidFill>
                <a:latin typeface="Arial" pitchFamily="34" charset="0"/>
                <a:cs typeface="Arial" pitchFamily="34" charset="0"/>
              </a:rPr>
              <a:t>Big Society Capital</a:t>
            </a:r>
          </a:p>
          <a:p>
            <a:pPr marL="180000">
              <a:lnSpc>
                <a:spcPct val="200000"/>
              </a:lnSpc>
              <a:spcBef>
                <a:spcPct val="0"/>
              </a:spcBef>
              <a:buClr>
                <a:srgbClr val="ED174F"/>
              </a:buClr>
              <a:buFont typeface="Wingdings" pitchFamily="2" charset="2"/>
              <a:buChar char="è"/>
            </a:pPr>
            <a:r>
              <a:rPr lang="en-GB" sz="2400" dirty="0" smtClean="0">
                <a:solidFill>
                  <a:schemeClr val="bg1"/>
                </a:solidFill>
                <a:latin typeface="Arial" pitchFamily="34" charset="0"/>
                <a:cs typeface="Arial" pitchFamily="34" charset="0"/>
              </a:rPr>
              <a:t>New Enterprise Allowance</a:t>
            </a:r>
          </a:p>
          <a:p>
            <a:pPr>
              <a:buNone/>
            </a:pPr>
            <a:endParaRPr lang="en-GB" dirty="0" smtClean="0">
              <a:solidFill>
                <a:schemeClr val="bg1"/>
              </a:solidFill>
            </a:endParaRPr>
          </a:p>
          <a:p>
            <a:endParaRPr lang="en-GB" dirty="0" smtClean="0"/>
          </a:p>
          <a:p>
            <a:endParaRPr lang="en-GB" dirty="0" smtClean="0"/>
          </a:p>
          <a:p>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79512" y="274638"/>
            <a:ext cx="8784976" cy="1143000"/>
          </a:xfrm>
        </p:spPr>
        <p:txBody>
          <a:bodyPr/>
          <a:lstStyle/>
          <a:p>
            <a:pPr eaLnBrk="1" hangingPunct="1"/>
            <a:r>
              <a:rPr lang="en-GB" sz="4000" b="1" dirty="0" smtClean="0">
                <a:solidFill>
                  <a:srgbClr val="ED174F"/>
                </a:solidFill>
                <a:latin typeface="Arial Black" pitchFamily="34" charset="0"/>
              </a:rPr>
              <a:t>The Prince’s Trust programmes</a:t>
            </a:r>
          </a:p>
        </p:txBody>
      </p:sp>
      <p:sp>
        <p:nvSpPr>
          <p:cNvPr id="6150" name="Rectangle 9"/>
          <p:cNvSpPr>
            <a:spLocks noChangeArrowheads="1"/>
          </p:cNvSpPr>
          <p:nvPr/>
        </p:nvSpPr>
        <p:spPr bwMode="auto">
          <a:xfrm>
            <a:off x="4176464" y="1844824"/>
            <a:ext cx="4967536" cy="4816703"/>
          </a:xfrm>
          <a:prstGeom prst="rect">
            <a:avLst/>
          </a:prstGeom>
          <a:solidFill>
            <a:schemeClr val="bg1">
              <a:alpha val="65097"/>
            </a:schemeClr>
          </a:solidFill>
          <a:ln w="9525">
            <a:noFill/>
            <a:miter lim="800000"/>
            <a:headEnd/>
            <a:tailEnd/>
          </a:ln>
        </p:spPr>
        <p:txBody>
          <a:bodyPr wrap="square">
            <a:spAutoFit/>
          </a:bodyPr>
          <a:lstStyle/>
          <a:p>
            <a:pPr eaLnBrk="0" hangingPunct="0">
              <a:spcAft>
                <a:spcPts val="600"/>
              </a:spcAft>
            </a:pPr>
            <a:r>
              <a:rPr lang="en-GB" sz="1700" b="1" dirty="0" smtClean="0">
                <a:latin typeface="Arial" pitchFamily="34" charset="0"/>
                <a:ea typeface="Calibri" pitchFamily="34" charset="0"/>
                <a:cs typeface="Arial" pitchFamily="34" charset="0"/>
              </a:rPr>
              <a:t>Enterprise programme – </a:t>
            </a:r>
            <a:r>
              <a:rPr lang="en-GB" sz="1700" dirty="0" smtClean="0">
                <a:solidFill>
                  <a:srgbClr val="ED174F"/>
                </a:solidFill>
                <a:latin typeface="Arial" pitchFamily="34" charset="0"/>
                <a:ea typeface="Calibri" pitchFamily="34" charset="0"/>
                <a:cs typeface="Arial" pitchFamily="34" charset="0"/>
              </a:rPr>
              <a:t>our business start-up programme</a:t>
            </a:r>
          </a:p>
          <a:p>
            <a:pPr eaLnBrk="0" hangingPunct="0">
              <a:spcAft>
                <a:spcPts val="600"/>
              </a:spcAft>
            </a:pPr>
            <a:r>
              <a:rPr lang="en-GB" sz="1700" b="1" dirty="0" smtClean="0">
                <a:latin typeface="Arial" pitchFamily="34" charset="0"/>
                <a:ea typeface="Calibri" pitchFamily="34" charset="0"/>
                <a:cs typeface="Arial" pitchFamily="34" charset="0"/>
              </a:rPr>
              <a:t>Team</a:t>
            </a:r>
            <a:r>
              <a:rPr lang="en-GB" sz="1700" dirty="0" smtClean="0">
                <a:latin typeface="Arial" pitchFamily="34" charset="0"/>
                <a:ea typeface="Calibri" pitchFamily="34" charset="0"/>
                <a:cs typeface="Arial" pitchFamily="34" charset="0"/>
              </a:rPr>
              <a:t> </a:t>
            </a:r>
            <a:r>
              <a:rPr lang="en-GB" sz="1700" dirty="0">
                <a:latin typeface="Arial" pitchFamily="34" charset="0"/>
                <a:ea typeface="Calibri" pitchFamily="34" charset="0"/>
                <a:cs typeface="Arial" pitchFamily="34" charset="0"/>
              </a:rPr>
              <a:t>– </a:t>
            </a:r>
            <a:r>
              <a:rPr lang="en-GB" sz="1700" dirty="0">
                <a:solidFill>
                  <a:srgbClr val="ED174F"/>
                </a:solidFill>
                <a:latin typeface="Arial" pitchFamily="34" charset="0"/>
                <a:ea typeface="Calibri" pitchFamily="34" charset="0"/>
                <a:cs typeface="Arial" pitchFamily="34" charset="0"/>
              </a:rPr>
              <a:t>three-month personal  development programme</a:t>
            </a:r>
          </a:p>
          <a:p>
            <a:pPr>
              <a:spcAft>
                <a:spcPts val="600"/>
              </a:spcAft>
            </a:pPr>
            <a:r>
              <a:rPr lang="en-GB" sz="1700" b="1" dirty="0">
                <a:latin typeface="Arial" pitchFamily="34" charset="0"/>
                <a:ea typeface="Calibri" pitchFamily="34" charset="0"/>
                <a:cs typeface="Arial" pitchFamily="34" charset="0"/>
              </a:rPr>
              <a:t>Get </a:t>
            </a:r>
            <a:r>
              <a:rPr lang="en-GB" sz="1700" b="1" dirty="0" smtClean="0">
                <a:latin typeface="Arial" pitchFamily="34" charset="0"/>
                <a:ea typeface="Calibri" pitchFamily="34" charset="0"/>
                <a:cs typeface="Arial" pitchFamily="34" charset="0"/>
              </a:rPr>
              <a:t>into</a:t>
            </a:r>
            <a:r>
              <a:rPr lang="en-GB" sz="1700" dirty="0" smtClean="0">
                <a:latin typeface="Arial" pitchFamily="34" charset="0"/>
                <a:ea typeface="Calibri" pitchFamily="34" charset="0"/>
                <a:cs typeface="Arial" pitchFamily="34" charset="0"/>
              </a:rPr>
              <a:t> </a:t>
            </a:r>
            <a:r>
              <a:rPr lang="en-GB" sz="1700" dirty="0">
                <a:latin typeface="Arial" pitchFamily="34" charset="0"/>
                <a:ea typeface="Calibri" pitchFamily="34" charset="0"/>
                <a:cs typeface="Arial" pitchFamily="34" charset="0"/>
              </a:rPr>
              <a:t>– </a:t>
            </a:r>
            <a:r>
              <a:rPr lang="en-GB" sz="1700" dirty="0">
                <a:solidFill>
                  <a:srgbClr val="ED174F"/>
                </a:solidFill>
                <a:latin typeface="Arial" pitchFamily="34" charset="0"/>
                <a:ea typeface="Calibri" pitchFamily="34" charset="0"/>
                <a:cs typeface="Arial" pitchFamily="34" charset="0"/>
              </a:rPr>
              <a:t>short vocational courses e.g. Get into Cooking</a:t>
            </a:r>
          </a:p>
          <a:p>
            <a:pPr>
              <a:spcAft>
                <a:spcPts val="600"/>
              </a:spcAft>
            </a:pPr>
            <a:r>
              <a:rPr lang="en-GB" sz="1700" b="1" dirty="0">
                <a:latin typeface="Arial" pitchFamily="34" charset="0"/>
                <a:ea typeface="Calibri" pitchFamily="34" charset="0"/>
                <a:cs typeface="Arial" pitchFamily="34" charset="0"/>
              </a:rPr>
              <a:t>Get </a:t>
            </a:r>
            <a:r>
              <a:rPr lang="en-GB" sz="1700" b="1" dirty="0" smtClean="0">
                <a:latin typeface="Arial" pitchFamily="34" charset="0"/>
                <a:ea typeface="Calibri" pitchFamily="34" charset="0"/>
                <a:cs typeface="Arial" pitchFamily="34" charset="0"/>
              </a:rPr>
              <a:t>Started </a:t>
            </a:r>
            <a:r>
              <a:rPr lang="en-GB" sz="1700" dirty="0" smtClean="0">
                <a:latin typeface="Arial" pitchFamily="34" charset="0"/>
                <a:ea typeface="Calibri" pitchFamily="34" charset="0"/>
                <a:cs typeface="Arial" pitchFamily="34" charset="0"/>
              </a:rPr>
              <a:t>– </a:t>
            </a:r>
            <a:r>
              <a:rPr lang="en-GB" sz="1700" dirty="0">
                <a:solidFill>
                  <a:srgbClr val="ED174F"/>
                </a:solidFill>
                <a:latin typeface="Arial" pitchFamily="34" charset="0"/>
                <a:ea typeface="Calibri" pitchFamily="34" charset="0"/>
                <a:cs typeface="Arial" pitchFamily="34" charset="0"/>
              </a:rPr>
              <a:t>flexible short personal programmes</a:t>
            </a:r>
          </a:p>
          <a:p>
            <a:pPr>
              <a:spcAft>
                <a:spcPts val="600"/>
              </a:spcAft>
            </a:pPr>
            <a:r>
              <a:rPr lang="en-GB" sz="1700" b="1" dirty="0">
                <a:latin typeface="Arial" pitchFamily="34" charset="0"/>
                <a:ea typeface="Calibri" pitchFamily="34" charset="0"/>
                <a:cs typeface="Arial" pitchFamily="34" charset="0"/>
              </a:rPr>
              <a:t>xl </a:t>
            </a:r>
            <a:r>
              <a:rPr lang="en-GB" sz="1700" b="1" dirty="0" smtClean="0">
                <a:latin typeface="Arial" pitchFamily="34" charset="0"/>
                <a:ea typeface="Calibri" pitchFamily="34" charset="0"/>
                <a:cs typeface="Arial" pitchFamily="34" charset="0"/>
              </a:rPr>
              <a:t>clubs–</a:t>
            </a:r>
            <a:r>
              <a:rPr lang="en-GB" sz="1700" dirty="0" smtClean="0">
                <a:latin typeface="Arial" pitchFamily="34" charset="0"/>
                <a:ea typeface="Calibri" pitchFamily="34" charset="0"/>
                <a:cs typeface="Arial" pitchFamily="34" charset="0"/>
              </a:rPr>
              <a:t> </a:t>
            </a:r>
            <a:r>
              <a:rPr lang="en-GB" sz="1700" dirty="0">
                <a:solidFill>
                  <a:srgbClr val="ED174F"/>
                </a:solidFill>
                <a:latin typeface="Arial" pitchFamily="34" charset="0"/>
                <a:ea typeface="Calibri" pitchFamily="34" charset="0"/>
                <a:cs typeface="Arial" pitchFamily="34" charset="0"/>
              </a:rPr>
              <a:t>a pioneering and transformative in-school education programme</a:t>
            </a:r>
          </a:p>
          <a:p>
            <a:pPr eaLnBrk="0" hangingPunct="0">
              <a:spcAft>
                <a:spcPts val="600"/>
              </a:spcAft>
            </a:pPr>
            <a:r>
              <a:rPr lang="en-GB" sz="1700" b="1" dirty="0" smtClean="0">
                <a:latin typeface="Arial" pitchFamily="34" charset="0"/>
                <a:ea typeface="Calibri" pitchFamily="34" charset="0"/>
                <a:cs typeface="Arial" pitchFamily="34" charset="0"/>
              </a:rPr>
              <a:t>Community </a:t>
            </a:r>
            <a:r>
              <a:rPr lang="en-GB" sz="1700" b="1" dirty="0">
                <a:latin typeface="Arial" pitchFamily="34" charset="0"/>
                <a:ea typeface="Calibri" pitchFamily="34" charset="0"/>
                <a:cs typeface="Arial" pitchFamily="34" charset="0"/>
              </a:rPr>
              <a:t>Cash Awards</a:t>
            </a:r>
            <a:r>
              <a:rPr lang="en-GB" sz="1700" dirty="0">
                <a:latin typeface="Arial" pitchFamily="34" charset="0"/>
                <a:ea typeface="Calibri" pitchFamily="34" charset="0"/>
                <a:cs typeface="Arial" pitchFamily="34" charset="0"/>
              </a:rPr>
              <a:t> – </a:t>
            </a:r>
            <a:r>
              <a:rPr lang="en-GB" sz="1700" dirty="0">
                <a:solidFill>
                  <a:srgbClr val="ED174F"/>
                </a:solidFill>
                <a:latin typeface="Arial" pitchFamily="34" charset="0"/>
                <a:ea typeface="Calibri" pitchFamily="34" charset="0"/>
                <a:cs typeface="Arial" pitchFamily="34" charset="0"/>
              </a:rPr>
              <a:t>cash awards up for projects that will benefit their local community</a:t>
            </a:r>
          </a:p>
          <a:p>
            <a:pPr eaLnBrk="0" hangingPunct="0">
              <a:spcAft>
                <a:spcPts val="600"/>
              </a:spcAft>
            </a:pPr>
            <a:r>
              <a:rPr lang="en-GB" sz="1700" b="1" dirty="0">
                <a:latin typeface="Arial" pitchFamily="34" charset="0"/>
                <a:ea typeface="Calibri" pitchFamily="34" charset="0"/>
                <a:cs typeface="Arial" pitchFamily="34" charset="0"/>
              </a:rPr>
              <a:t>Development Awards</a:t>
            </a:r>
            <a:r>
              <a:rPr lang="en-GB" sz="1700" dirty="0">
                <a:latin typeface="Arial" pitchFamily="34" charset="0"/>
                <a:ea typeface="Calibri" pitchFamily="34" charset="0"/>
                <a:cs typeface="Arial" pitchFamily="34" charset="0"/>
              </a:rPr>
              <a:t> – </a:t>
            </a:r>
            <a:r>
              <a:rPr lang="en-GB" sz="1700" dirty="0">
                <a:solidFill>
                  <a:srgbClr val="ED174F"/>
                </a:solidFill>
                <a:latin typeface="Arial" pitchFamily="34" charset="0"/>
                <a:ea typeface="Calibri" pitchFamily="34" charset="0"/>
                <a:cs typeface="Arial" pitchFamily="34" charset="0"/>
              </a:rPr>
              <a:t>cash awards for young people to access education, training or work </a:t>
            </a:r>
          </a:p>
          <a:p>
            <a:pPr eaLnBrk="0" hangingPunct="0">
              <a:spcAft>
                <a:spcPts val="600"/>
              </a:spcAft>
            </a:pPr>
            <a:r>
              <a:rPr lang="en-GB" sz="1700" b="1" dirty="0">
                <a:latin typeface="Arial" pitchFamily="34" charset="0"/>
                <a:ea typeface="Calibri" pitchFamily="34" charset="0"/>
                <a:cs typeface="Arial" pitchFamily="34" charset="0"/>
              </a:rPr>
              <a:t>Fairbridge – </a:t>
            </a:r>
            <a:r>
              <a:rPr lang="en-GB" sz="1700" dirty="0">
                <a:solidFill>
                  <a:srgbClr val="ED174F"/>
                </a:solidFill>
                <a:latin typeface="Arial" pitchFamily="34" charset="0"/>
                <a:ea typeface="Calibri" pitchFamily="34" charset="0"/>
                <a:cs typeface="Arial" pitchFamily="34" charset="0"/>
              </a:rPr>
              <a:t>Fairbridge have centres in 15 of the most disadvantaged areas of the </a:t>
            </a:r>
            <a:r>
              <a:rPr lang="en-GB" sz="1700" dirty="0" smtClean="0">
                <a:solidFill>
                  <a:srgbClr val="ED174F"/>
                </a:solidFill>
                <a:latin typeface="Arial" pitchFamily="34" charset="0"/>
                <a:ea typeface="Calibri" pitchFamily="34" charset="0"/>
                <a:cs typeface="Arial" pitchFamily="34" charset="0"/>
              </a:rPr>
              <a:t>UK</a:t>
            </a:r>
            <a:endParaRPr lang="en-GB" sz="1700" dirty="0">
              <a:solidFill>
                <a:srgbClr val="ED174F"/>
              </a:solidFill>
              <a:latin typeface="Arial" pitchFamily="34" charset="0"/>
              <a:ea typeface="Calibri" pitchFamily="34" charset="0"/>
              <a:cs typeface="Arial" pitchFamily="34" charset="0"/>
            </a:endParaRPr>
          </a:p>
        </p:txBody>
      </p:sp>
      <p:pic>
        <p:nvPicPr>
          <p:cNvPr id="9" name="Picture 2" descr="J:\PUBLIC\Commercial\Marketing\General\Photographs\HRH high res - credit Mario Testino.jpg"/>
          <p:cNvPicPr>
            <a:picLocks noGrp="1" noChangeAspect="1" noChangeArrowheads="1"/>
          </p:cNvPicPr>
          <p:nvPr>
            <p:ph idx="1"/>
          </p:nvPr>
        </p:nvPicPr>
        <p:blipFill>
          <a:blip r:embed="rId3" cstate="print"/>
          <a:srcRect/>
          <a:stretch>
            <a:fillRect/>
          </a:stretch>
        </p:blipFill>
        <p:spPr bwMode="auto">
          <a:xfrm>
            <a:off x="-36512" y="1844824"/>
            <a:ext cx="4023432" cy="501317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0" y="1484784"/>
            <a:ext cx="9144000" cy="6083300"/>
          </a:xfrm>
          <a:prstGeom prst="rect">
            <a:avLst/>
          </a:prstGeom>
          <a:noFill/>
          <a:ln w="9525">
            <a:noFill/>
            <a:miter lim="800000"/>
            <a:headEnd/>
            <a:tailEnd/>
          </a:ln>
        </p:spPr>
      </p:pic>
      <p:sp>
        <p:nvSpPr>
          <p:cNvPr id="3074" name="Title 1"/>
          <p:cNvSpPr>
            <a:spLocks noGrp="1"/>
          </p:cNvSpPr>
          <p:nvPr>
            <p:ph type="title"/>
          </p:nvPr>
        </p:nvSpPr>
        <p:spPr>
          <a:xfrm>
            <a:off x="179512" y="491208"/>
            <a:ext cx="8820472" cy="417512"/>
          </a:xfrm>
        </p:spPr>
        <p:txBody>
          <a:bodyPr/>
          <a:lstStyle/>
          <a:p>
            <a:r>
              <a:rPr lang="en-GB" sz="3200" b="1" dirty="0" smtClean="0">
                <a:solidFill>
                  <a:srgbClr val="ED174F"/>
                </a:solidFill>
                <a:latin typeface="Arial Black" pitchFamily="34" charset="0"/>
              </a:rPr>
              <a:t>The Prince’s Trust </a:t>
            </a:r>
            <a:br>
              <a:rPr lang="en-GB" sz="3200" b="1" dirty="0" smtClean="0">
                <a:solidFill>
                  <a:srgbClr val="ED174F"/>
                </a:solidFill>
                <a:latin typeface="Arial Black" pitchFamily="34" charset="0"/>
              </a:rPr>
            </a:br>
            <a:r>
              <a:rPr lang="en-GB" sz="3200" b="1" dirty="0" smtClean="0">
                <a:solidFill>
                  <a:srgbClr val="ED174F"/>
                </a:solidFill>
                <a:latin typeface="Arial Black" pitchFamily="34" charset="0"/>
              </a:rPr>
              <a:t>Enterprise Programme</a:t>
            </a:r>
          </a:p>
        </p:txBody>
      </p:sp>
      <p:sp>
        <p:nvSpPr>
          <p:cNvPr id="5" name="Rectangle 9"/>
          <p:cNvSpPr>
            <a:spLocks noChangeArrowheads="1"/>
          </p:cNvSpPr>
          <p:nvPr/>
        </p:nvSpPr>
        <p:spPr bwMode="auto">
          <a:xfrm>
            <a:off x="3779912" y="1484784"/>
            <a:ext cx="5364088" cy="6093976"/>
          </a:xfrm>
          <a:prstGeom prst="rect">
            <a:avLst/>
          </a:prstGeom>
          <a:solidFill>
            <a:schemeClr val="bg1">
              <a:alpha val="65097"/>
            </a:schemeClr>
          </a:solidFill>
          <a:ln w="9525">
            <a:noFill/>
            <a:miter lim="800000"/>
            <a:headEnd/>
            <a:tailEnd/>
          </a:ln>
        </p:spPr>
        <p:txBody>
          <a:bodyPr wrap="square">
            <a:spAutoFit/>
          </a:bodyPr>
          <a:lstStyle/>
          <a:p>
            <a:pPr marL="180000">
              <a:lnSpc>
                <a:spcPct val="150000"/>
              </a:lnSpc>
              <a:buClr>
                <a:srgbClr val="CA005B"/>
              </a:buClr>
            </a:pPr>
            <a:r>
              <a:rPr lang="en-GB" sz="2000" b="1" dirty="0" smtClean="0">
                <a:solidFill>
                  <a:srgbClr val="ED174F"/>
                </a:solidFill>
                <a:latin typeface="Arial Black" pitchFamily="34" charset="0"/>
              </a:rPr>
              <a:t>Supports young people to:</a:t>
            </a:r>
          </a:p>
          <a:p>
            <a:pPr marL="0" lvl="1">
              <a:lnSpc>
                <a:spcPct val="150000"/>
              </a:lnSpc>
              <a:buFont typeface="Wingdings" pitchFamily="2" charset="2"/>
              <a:buChar char="è"/>
              <a:defRPr/>
            </a:pPr>
            <a:r>
              <a:rPr lang="en-GB" sz="2000" b="1" dirty="0" smtClean="0">
                <a:latin typeface="Arial" pitchFamily="34" charset="0"/>
                <a:cs typeface="Arial" pitchFamily="34" charset="0"/>
              </a:rPr>
              <a:t> explore a business idea and decide whether self-employment is right for them</a:t>
            </a:r>
          </a:p>
          <a:p>
            <a:pPr marL="0" lvl="1">
              <a:lnSpc>
                <a:spcPct val="150000"/>
              </a:lnSpc>
              <a:buFont typeface="Wingdings" pitchFamily="2" charset="2"/>
              <a:buChar char="è"/>
              <a:defRPr/>
            </a:pPr>
            <a:r>
              <a:rPr lang="en-GB" sz="2000" b="1" dirty="0" smtClean="0">
                <a:latin typeface="Arial" pitchFamily="34" charset="0"/>
                <a:cs typeface="Arial" pitchFamily="34" charset="0"/>
              </a:rPr>
              <a:t> test, plan and start a business or achieve goals in education, training, employment or volunteering</a:t>
            </a:r>
          </a:p>
          <a:p>
            <a:pPr marL="0" lvl="1">
              <a:lnSpc>
                <a:spcPct val="150000"/>
              </a:lnSpc>
              <a:buClr>
                <a:srgbClr val="C00000"/>
              </a:buClr>
              <a:defRPr/>
            </a:pPr>
            <a:endParaRPr lang="en-GB" sz="2000" b="1" dirty="0" smtClean="0">
              <a:solidFill>
                <a:srgbClr val="ED174F"/>
              </a:solidFill>
              <a:latin typeface="Arial Black" pitchFamily="34" charset="0"/>
            </a:endParaRPr>
          </a:p>
          <a:p>
            <a:pPr marL="0" lvl="1">
              <a:lnSpc>
                <a:spcPct val="150000"/>
              </a:lnSpc>
              <a:buClr>
                <a:srgbClr val="C00000"/>
              </a:buClr>
              <a:defRPr/>
            </a:pPr>
            <a:r>
              <a:rPr lang="en-GB" sz="2000" b="1" dirty="0" smtClean="0">
                <a:solidFill>
                  <a:srgbClr val="ED174F"/>
                </a:solidFill>
                <a:latin typeface="Arial Black" pitchFamily="34" charset="0"/>
              </a:rPr>
              <a:t>   Who is it for?</a:t>
            </a:r>
          </a:p>
          <a:p>
            <a:pPr marL="0">
              <a:lnSpc>
                <a:spcPct val="150000"/>
              </a:lnSpc>
              <a:buFont typeface="Wingdings" pitchFamily="2" charset="2"/>
              <a:buChar char="è"/>
              <a:defRPr/>
            </a:pPr>
            <a:r>
              <a:rPr lang="en-GB" sz="2000" b="1" dirty="0" smtClean="0">
                <a:latin typeface="Helvetica 55 Roman" pitchFamily="34" charset="0"/>
              </a:rPr>
              <a:t>Young people aged 18-30 in the UK </a:t>
            </a:r>
          </a:p>
          <a:p>
            <a:pPr marL="0">
              <a:lnSpc>
                <a:spcPct val="150000"/>
              </a:lnSpc>
              <a:buFont typeface="Wingdings" pitchFamily="2" charset="2"/>
              <a:buChar char="è"/>
              <a:defRPr/>
            </a:pPr>
            <a:r>
              <a:rPr lang="en-GB" sz="2000" b="1" dirty="0" smtClean="0">
                <a:latin typeface="Helvetica 55 Roman" pitchFamily="34" charset="0"/>
              </a:rPr>
              <a:t>Unemployed or working fewer than 16 hours a week</a:t>
            </a:r>
          </a:p>
          <a:p>
            <a:pPr marL="0">
              <a:lnSpc>
                <a:spcPct val="150000"/>
              </a:lnSpc>
              <a:buFont typeface="Wingdings" pitchFamily="2" charset="2"/>
              <a:buChar char="è"/>
              <a:defRPr/>
            </a:pPr>
            <a:r>
              <a:rPr lang="en-GB" sz="2000" b="1" dirty="0" smtClean="0">
                <a:latin typeface="Helvetica 55 Roman" pitchFamily="34" charset="0"/>
              </a:rPr>
              <a:t>Have a business idea they would like help to explore</a:t>
            </a:r>
            <a:endParaRPr lang="en-GB" sz="2000" b="1" dirty="0" smtClean="0">
              <a:solidFill>
                <a:schemeClr val="bg1"/>
              </a:solidFill>
              <a:latin typeface="Helvetica 55 Roman"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357158" y="785794"/>
          <a:ext cx="8429684" cy="5429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315" name="TextBox 91"/>
          <p:cNvSpPr txBox="1">
            <a:spLocks noChangeArrowheads="1"/>
          </p:cNvSpPr>
          <p:nvPr/>
        </p:nvSpPr>
        <p:spPr bwMode="auto">
          <a:xfrm>
            <a:off x="2179066" y="241484"/>
            <a:ext cx="6929438" cy="492443"/>
          </a:xfrm>
          <a:prstGeom prst="rect">
            <a:avLst/>
          </a:prstGeom>
          <a:noFill/>
          <a:ln w="9525">
            <a:noFill/>
            <a:miter lim="800000"/>
            <a:headEnd/>
            <a:tailEnd/>
          </a:ln>
        </p:spPr>
        <p:txBody>
          <a:bodyPr>
            <a:spAutoFit/>
          </a:bodyPr>
          <a:lstStyle/>
          <a:p>
            <a:pPr algn="r"/>
            <a:r>
              <a:rPr lang="en-GB" sz="2600" b="1" dirty="0" smtClean="0">
                <a:solidFill>
                  <a:srgbClr val="ED174F"/>
                </a:solidFill>
                <a:latin typeface="Arial Black" pitchFamily="34" charset="0"/>
                <a:ea typeface="+mj-ea"/>
                <a:cs typeface="+mj-cs"/>
              </a:rPr>
              <a:t>The Enterprising journey</a:t>
            </a:r>
            <a:endParaRPr lang="en-US" sz="2600" dirty="0">
              <a:solidFill>
                <a:srgbClr val="ED174F"/>
              </a:solidFill>
              <a:latin typeface="Arial Black" pitchFamily="34" charset="0"/>
            </a:endParaRPr>
          </a:p>
        </p:txBody>
      </p:sp>
      <p:sp>
        <p:nvSpPr>
          <p:cNvPr id="7" name="Rounded Rectangle 6"/>
          <p:cNvSpPr/>
          <p:nvPr/>
        </p:nvSpPr>
        <p:spPr>
          <a:xfrm>
            <a:off x="107950" y="261243"/>
            <a:ext cx="2015778" cy="3239765"/>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GB" sz="1700" b="1" dirty="0" smtClean="0">
                <a:latin typeface="Arial" pitchFamily="34" charset="0"/>
                <a:cs typeface="Arial" pitchFamily="34" charset="0"/>
              </a:rPr>
              <a:t>Inspire</a:t>
            </a:r>
            <a:endParaRPr lang="en-GB" sz="1700" b="1" dirty="0">
              <a:latin typeface="Arial" pitchFamily="34" charset="0"/>
              <a:cs typeface="Arial" pitchFamily="34" charset="0"/>
            </a:endParaRPr>
          </a:p>
          <a:p>
            <a:pPr algn="ctr">
              <a:defRPr/>
            </a:pPr>
            <a:endParaRPr lang="en-GB" sz="1700" dirty="0">
              <a:latin typeface="Arial" pitchFamily="34" charset="0"/>
              <a:cs typeface="Arial" pitchFamily="34" charset="0"/>
            </a:endParaRPr>
          </a:p>
          <a:p>
            <a:pPr>
              <a:buFont typeface="Wingdings" pitchFamily="2" charset="2"/>
              <a:buChar char="è"/>
              <a:defRPr/>
            </a:pPr>
            <a:r>
              <a:rPr lang="en-GB" sz="1700" dirty="0">
                <a:latin typeface="Arial" pitchFamily="34" charset="0"/>
                <a:cs typeface="Arial" pitchFamily="34" charset="0"/>
              </a:rPr>
              <a:t> Use enterprise as a hook to </a:t>
            </a:r>
            <a:r>
              <a:rPr lang="en-GB" sz="1700" dirty="0" smtClean="0">
                <a:latin typeface="Arial" pitchFamily="34" charset="0"/>
                <a:cs typeface="Arial" pitchFamily="34" charset="0"/>
              </a:rPr>
              <a:t>engage</a:t>
            </a:r>
            <a:endParaRPr lang="en-GB" sz="1700" dirty="0">
              <a:latin typeface="Arial" pitchFamily="34" charset="0"/>
              <a:cs typeface="Arial" pitchFamily="34" charset="0"/>
            </a:endParaRPr>
          </a:p>
          <a:p>
            <a:pPr>
              <a:buFont typeface="Wingdings" pitchFamily="2" charset="2"/>
              <a:buChar char="è"/>
              <a:defRPr/>
            </a:pPr>
            <a:r>
              <a:rPr lang="en-GB" sz="1700" dirty="0" smtClean="0">
                <a:latin typeface="Arial" pitchFamily="34" charset="0"/>
                <a:cs typeface="Arial" pitchFamily="34" charset="0"/>
              </a:rPr>
              <a:t> </a:t>
            </a:r>
            <a:r>
              <a:rPr lang="en-GB" sz="1700" dirty="0">
                <a:latin typeface="Arial" pitchFamily="34" charset="0"/>
                <a:cs typeface="Arial" pitchFamily="34" charset="0"/>
              </a:rPr>
              <a:t>Support to work out what it means for them</a:t>
            </a:r>
          </a:p>
          <a:p>
            <a:pPr>
              <a:buFont typeface="Wingdings" pitchFamily="2" charset="2"/>
              <a:buChar char="è"/>
              <a:defRPr/>
            </a:pPr>
            <a:r>
              <a:rPr lang="en-GB" sz="1700" dirty="0" smtClean="0">
                <a:latin typeface="Arial" pitchFamily="34" charset="0"/>
                <a:cs typeface="Arial" pitchFamily="34" charset="0"/>
              </a:rPr>
              <a:t> </a:t>
            </a:r>
            <a:r>
              <a:rPr lang="en-GB" sz="1700" dirty="0">
                <a:latin typeface="Arial" pitchFamily="34" charset="0"/>
                <a:cs typeface="Arial" pitchFamily="34" charset="0"/>
              </a:rPr>
              <a:t>Facilitate short and long term action planning</a:t>
            </a:r>
          </a:p>
        </p:txBody>
      </p:sp>
      <p:sp>
        <p:nvSpPr>
          <p:cNvPr id="8" name="Rounded Rectangle 7"/>
          <p:cNvSpPr/>
          <p:nvPr/>
        </p:nvSpPr>
        <p:spPr>
          <a:xfrm>
            <a:off x="2267074" y="260648"/>
            <a:ext cx="2088902" cy="3096344"/>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GB" sz="1700" b="1" dirty="0">
                <a:latin typeface="Arial" pitchFamily="34" charset="0"/>
                <a:cs typeface="Arial" pitchFamily="34" charset="0"/>
              </a:rPr>
              <a:t>Explore</a:t>
            </a:r>
          </a:p>
          <a:p>
            <a:pPr algn="ctr">
              <a:buFont typeface="Wingdings" pitchFamily="2" charset="2"/>
              <a:buChar char="è"/>
              <a:defRPr/>
            </a:pPr>
            <a:endParaRPr lang="en-GB" sz="1700" dirty="0">
              <a:latin typeface="Arial" pitchFamily="34" charset="0"/>
              <a:cs typeface="Arial" pitchFamily="34" charset="0"/>
            </a:endParaRPr>
          </a:p>
          <a:p>
            <a:pPr>
              <a:buFont typeface="Wingdings" pitchFamily="2" charset="2"/>
              <a:buChar char="è"/>
              <a:defRPr/>
            </a:pPr>
            <a:r>
              <a:rPr lang="en-GB" sz="1700" dirty="0">
                <a:latin typeface="Arial" pitchFamily="34" charset="0"/>
                <a:cs typeface="Arial" pitchFamily="34" charset="0"/>
              </a:rPr>
              <a:t> Support YP to explore and test their ideas and make decisions</a:t>
            </a:r>
          </a:p>
          <a:p>
            <a:pPr>
              <a:buFont typeface="Wingdings" pitchFamily="2" charset="2"/>
              <a:buChar char="è"/>
              <a:defRPr/>
            </a:pPr>
            <a:r>
              <a:rPr lang="en-GB" sz="1700" dirty="0" smtClean="0">
                <a:latin typeface="Arial" pitchFamily="34" charset="0"/>
                <a:cs typeface="Arial" pitchFamily="34" charset="0"/>
              </a:rPr>
              <a:t> </a:t>
            </a:r>
            <a:r>
              <a:rPr lang="en-GB" sz="1700" dirty="0">
                <a:latin typeface="Arial" pitchFamily="34" charset="0"/>
                <a:cs typeface="Arial" pitchFamily="34" charset="0"/>
              </a:rPr>
              <a:t>Remove financial barriers</a:t>
            </a:r>
          </a:p>
          <a:p>
            <a:pPr>
              <a:buFont typeface="Wingdings" pitchFamily="2" charset="2"/>
              <a:buChar char="è"/>
              <a:defRPr/>
            </a:pPr>
            <a:r>
              <a:rPr lang="en-GB" sz="1700" dirty="0" smtClean="0">
                <a:latin typeface="Arial" pitchFamily="34" charset="0"/>
                <a:cs typeface="Arial" pitchFamily="34" charset="0"/>
              </a:rPr>
              <a:t>Teach </a:t>
            </a:r>
            <a:r>
              <a:rPr lang="en-GB" sz="1700" dirty="0">
                <a:latin typeface="Arial" pitchFamily="34" charset="0"/>
                <a:cs typeface="Arial" pitchFamily="34" charset="0"/>
              </a:rPr>
              <a:t>key concepts and skills</a:t>
            </a:r>
          </a:p>
        </p:txBody>
      </p:sp>
      <p:sp>
        <p:nvSpPr>
          <p:cNvPr id="9" name="Rounded Rectangle 8"/>
          <p:cNvSpPr/>
          <p:nvPr/>
        </p:nvSpPr>
        <p:spPr>
          <a:xfrm>
            <a:off x="5076056" y="3645024"/>
            <a:ext cx="1944216" cy="2952328"/>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GB" sz="1700" b="1" dirty="0" smtClean="0">
                <a:latin typeface="Arial" pitchFamily="34" charset="0"/>
                <a:cs typeface="Arial" pitchFamily="34" charset="0"/>
              </a:rPr>
              <a:t>Launch</a:t>
            </a:r>
          </a:p>
          <a:p>
            <a:pPr algn="ctr">
              <a:buFont typeface="Wingdings" pitchFamily="2" charset="2"/>
              <a:buChar char="è"/>
              <a:defRPr/>
            </a:pPr>
            <a:endParaRPr lang="en-GB" sz="1700" dirty="0" smtClean="0">
              <a:latin typeface="Arial" pitchFamily="34" charset="0"/>
              <a:cs typeface="Arial" pitchFamily="34" charset="0"/>
            </a:endParaRPr>
          </a:p>
          <a:p>
            <a:pPr>
              <a:buFont typeface="Wingdings" pitchFamily="2" charset="2"/>
              <a:buChar char="è"/>
              <a:defRPr/>
            </a:pPr>
            <a:r>
              <a:rPr lang="en-GB" sz="1700" dirty="0" smtClean="0">
                <a:latin typeface="Arial" pitchFamily="34" charset="0"/>
                <a:cs typeface="Arial" pitchFamily="34" charset="0"/>
              </a:rPr>
              <a:t> </a:t>
            </a:r>
            <a:r>
              <a:rPr lang="en-GB" sz="1700" dirty="0">
                <a:latin typeface="Arial" pitchFamily="34" charset="0"/>
                <a:cs typeface="Arial" pitchFamily="34" charset="0"/>
              </a:rPr>
              <a:t>Achieve enterprising outcomes</a:t>
            </a:r>
          </a:p>
          <a:p>
            <a:pPr>
              <a:buFont typeface="Wingdings" pitchFamily="2" charset="2"/>
              <a:buChar char="è"/>
              <a:defRPr/>
            </a:pPr>
            <a:r>
              <a:rPr lang="en-GB" sz="1700" dirty="0" smtClean="0">
                <a:latin typeface="Arial" pitchFamily="34" charset="0"/>
                <a:cs typeface="Arial" pitchFamily="34" charset="0"/>
              </a:rPr>
              <a:t> </a:t>
            </a:r>
            <a:r>
              <a:rPr lang="en-GB" sz="1700" dirty="0">
                <a:latin typeface="Arial" pitchFamily="34" charset="0"/>
                <a:cs typeface="Arial" pitchFamily="34" charset="0"/>
              </a:rPr>
              <a:t>Start viable </a:t>
            </a:r>
            <a:r>
              <a:rPr lang="en-GB" sz="1700" dirty="0" smtClean="0">
                <a:latin typeface="Arial" pitchFamily="34" charset="0"/>
                <a:cs typeface="Arial" pitchFamily="34" charset="0"/>
              </a:rPr>
              <a:t>and sustainable </a:t>
            </a:r>
            <a:r>
              <a:rPr lang="en-GB" sz="1700" dirty="0">
                <a:latin typeface="Arial" pitchFamily="34" charset="0"/>
                <a:cs typeface="Arial" pitchFamily="34" charset="0"/>
              </a:rPr>
              <a:t>businesses</a:t>
            </a:r>
          </a:p>
          <a:p>
            <a:pPr>
              <a:buFont typeface="Wingdings" pitchFamily="2" charset="2"/>
              <a:buChar char="è"/>
              <a:defRPr/>
            </a:pPr>
            <a:r>
              <a:rPr lang="en-GB" sz="1700" dirty="0" smtClean="0">
                <a:latin typeface="Arial" pitchFamily="34" charset="0"/>
                <a:cs typeface="Arial" pitchFamily="34" charset="0"/>
              </a:rPr>
              <a:t> </a:t>
            </a:r>
            <a:r>
              <a:rPr lang="en-GB" sz="1700" dirty="0">
                <a:latin typeface="Arial" pitchFamily="34" charset="0"/>
                <a:cs typeface="Arial" pitchFamily="34" charset="0"/>
              </a:rPr>
              <a:t>Use start up resources carefully</a:t>
            </a:r>
          </a:p>
        </p:txBody>
      </p:sp>
      <p:sp>
        <p:nvSpPr>
          <p:cNvPr id="10" name="Rounded Rectangle 9"/>
          <p:cNvSpPr/>
          <p:nvPr/>
        </p:nvSpPr>
        <p:spPr>
          <a:xfrm>
            <a:off x="7147173" y="3644900"/>
            <a:ext cx="1889323" cy="2952452"/>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GB" sz="1700" b="1" dirty="0" smtClean="0">
                <a:latin typeface="Arial" pitchFamily="34" charset="0"/>
                <a:cs typeface="Arial" pitchFamily="34" charset="0"/>
              </a:rPr>
              <a:t>Boost</a:t>
            </a:r>
          </a:p>
          <a:p>
            <a:pPr algn="ctr">
              <a:defRPr/>
            </a:pPr>
            <a:endParaRPr lang="en-GB" sz="1700" b="1" dirty="0">
              <a:latin typeface="Arial" pitchFamily="34" charset="0"/>
              <a:cs typeface="Arial" pitchFamily="34" charset="0"/>
            </a:endParaRPr>
          </a:p>
          <a:p>
            <a:pPr>
              <a:buFont typeface="Wingdings" pitchFamily="2" charset="2"/>
              <a:buChar char="è"/>
              <a:defRPr/>
            </a:pPr>
            <a:r>
              <a:rPr lang="en-GB" sz="1700" dirty="0" smtClean="0">
                <a:latin typeface="Arial" pitchFamily="34" charset="0"/>
                <a:cs typeface="Arial" pitchFamily="34" charset="0"/>
              </a:rPr>
              <a:t> Mentoring</a:t>
            </a:r>
            <a:endParaRPr lang="en-GB" sz="1700" dirty="0">
              <a:latin typeface="Arial" pitchFamily="34" charset="0"/>
              <a:cs typeface="Arial" pitchFamily="34" charset="0"/>
            </a:endParaRPr>
          </a:p>
          <a:p>
            <a:pPr>
              <a:buFont typeface="Wingdings" pitchFamily="2" charset="2"/>
              <a:buChar char="è"/>
              <a:defRPr/>
            </a:pPr>
            <a:r>
              <a:rPr lang="en-GB" sz="1700" dirty="0" smtClean="0">
                <a:latin typeface="Arial" pitchFamily="34" charset="0"/>
                <a:cs typeface="Arial" pitchFamily="34" charset="0"/>
              </a:rPr>
              <a:t>Specialist support</a:t>
            </a:r>
            <a:endParaRPr lang="en-GB" sz="1700" dirty="0">
              <a:latin typeface="Arial" pitchFamily="34" charset="0"/>
              <a:cs typeface="Arial" pitchFamily="34" charset="0"/>
            </a:endParaRPr>
          </a:p>
          <a:p>
            <a:pPr>
              <a:buFont typeface="Wingdings" pitchFamily="2" charset="2"/>
              <a:buChar char="è"/>
              <a:defRPr/>
            </a:pPr>
            <a:r>
              <a:rPr lang="en-GB" sz="1700" dirty="0" smtClean="0">
                <a:latin typeface="Arial" pitchFamily="34" charset="0"/>
                <a:cs typeface="Arial" pitchFamily="34" charset="0"/>
              </a:rPr>
              <a:t>Alumni </a:t>
            </a:r>
            <a:r>
              <a:rPr lang="en-GB" sz="1700" dirty="0">
                <a:latin typeface="Arial" pitchFamily="34" charset="0"/>
                <a:cs typeface="Arial" pitchFamily="34" charset="0"/>
              </a:rPr>
              <a:t>scheme for continued growth and networking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0 3.33333E-6 L -0.07882 -0.12593 " pathEditMode="relative" rAng="0" ptsTypes="AA">
                                      <p:cBhvr>
                                        <p:cTn id="6" dur="2000" fill="hold"/>
                                        <p:tgtEl>
                                          <p:spTgt spid="3"/>
                                        </p:tgtEl>
                                        <p:attrNameLst>
                                          <p:attrName>ppt_x</p:attrName>
                                          <p:attrName>ppt_y</p:attrName>
                                        </p:attrNameLst>
                                      </p:cBhvr>
                                      <p:rCtr x="-39" y="-63"/>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bwMode="auto">
          <a:xfrm>
            <a:off x="5220072" y="2060848"/>
            <a:ext cx="3851920" cy="2952328"/>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78" name="Rectangle 77"/>
          <p:cNvSpPr/>
          <p:nvPr/>
        </p:nvSpPr>
        <p:spPr bwMode="auto">
          <a:xfrm>
            <a:off x="182240" y="2422004"/>
            <a:ext cx="4533776" cy="2231132"/>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9222" name="TextBox 55"/>
          <p:cNvSpPr txBox="1">
            <a:spLocks noChangeArrowheads="1"/>
          </p:cNvSpPr>
          <p:nvPr/>
        </p:nvSpPr>
        <p:spPr bwMode="auto">
          <a:xfrm>
            <a:off x="4355976" y="3193157"/>
            <a:ext cx="287337" cy="523875"/>
          </a:xfrm>
          <a:prstGeom prst="rect">
            <a:avLst/>
          </a:prstGeom>
          <a:noFill/>
          <a:ln w="9525">
            <a:noFill/>
            <a:miter lim="800000"/>
            <a:headEnd/>
            <a:tailEnd/>
          </a:ln>
        </p:spPr>
        <p:txBody>
          <a:bodyPr>
            <a:spAutoFit/>
          </a:bodyPr>
          <a:lstStyle/>
          <a:p>
            <a:r>
              <a:rPr lang="en-GB" sz="2800" b="1" dirty="0">
                <a:latin typeface="Arial Black" pitchFamily="34" charset="0"/>
              </a:rPr>
              <a:t>?</a:t>
            </a:r>
            <a:endParaRPr lang="en-US" sz="2800" b="1" dirty="0">
              <a:latin typeface="Arial Black" pitchFamily="34" charset="0"/>
            </a:endParaRPr>
          </a:p>
        </p:txBody>
      </p:sp>
      <p:grpSp>
        <p:nvGrpSpPr>
          <p:cNvPr id="2" name="Group 100"/>
          <p:cNvGrpSpPr>
            <a:grpSpLocks/>
          </p:cNvGrpSpPr>
          <p:nvPr/>
        </p:nvGrpSpPr>
        <p:grpSpPr bwMode="auto">
          <a:xfrm>
            <a:off x="4788024" y="2993578"/>
            <a:ext cx="357187" cy="579438"/>
            <a:chOff x="4929188" y="3786190"/>
            <a:chExt cx="357187" cy="287721"/>
          </a:xfrm>
        </p:grpSpPr>
        <p:cxnSp>
          <p:nvCxnSpPr>
            <p:cNvPr id="58" name="Straight Arrow Connector 57"/>
            <p:cNvCxnSpPr/>
            <p:nvPr/>
          </p:nvCxnSpPr>
          <p:spPr bwMode="auto">
            <a:xfrm flipV="1">
              <a:off x="4929188" y="3786190"/>
              <a:ext cx="357187" cy="71733"/>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9" name="Straight Arrow Connector 58"/>
            <p:cNvCxnSpPr/>
            <p:nvPr/>
          </p:nvCxnSpPr>
          <p:spPr bwMode="auto">
            <a:xfrm>
              <a:off x="4929188" y="4072334"/>
              <a:ext cx="357187" cy="157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sp>
        <p:nvSpPr>
          <p:cNvPr id="77" name="Rectangle 76"/>
          <p:cNvSpPr/>
          <p:nvPr/>
        </p:nvSpPr>
        <p:spPr bwMode="auto">
          <a:xfrm>
            <a:off x="3923928" y="3501008"/>
            <a:ext cx="504056" cy="288032"/>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GB" sz="1000" dirty="0">
                <a:solidFill>
                  <a:schemeClr val="bg1"/>
                </a:solidFill>
              </a:rPr>
              <a:t> Plan</a:t>
            </a:r>
            <a:endParaRPr lang="en-US" sz="1000" dirty="0">
              <a:solidFill>
                <a:schemeClr val="bg1"/>
              </a:solidFill>
            </a:endParaRPr>
          </a:p>
        </p:txBody>
      </p:sp>
      <p:sp>
        <p:nvSpPr>
          <p:cNvPr id="80" name="Rectangle 79"/>
          <p:cNvSpPr/>
          <p:nvPr/>
        </p:nvSpPr>
        <p:spPr bwMode="auto">
          <a:xfrm>
            <a:off x="755576" y="3501008"/>
            <a:ext cx="3137572" cy="288032"/>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GB" sz="1000" dirty="0">
                <a:solidFill>
                  <a:schemeClr val="bg1"/>
                </a:solidFill>
              </a:rPr>
              <a:t>Distance Travelled</a:t>
            </a:r>
            <a:endParaRPr lang="en-US" sz="1000" dirty="0">
              <a:solidFill>
                <a:schemeClr val="bg1"/>
              </a:solidFill>
            </a:endParaRPr>
          </a:p>
        </p:txBody>
      </p:sp>
      <p:sp>
        <p:nvSpPr>
          <p:cNvPr id="90" name="Rectangle 89"/>
          <p:cNvSpPr/>
          <p:nvPr/>
        </p:nvSpPr>
        <p:spPr bwMode="auto">
          <a:xfrm>
            <a:off x="8748464" y="2636912"/>
            <a:ext cx="214314" cy="1728192"/>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GB" sz="1000" dirty="0" smtClean="0">
                <a:solidFill>
                  <a:schemeClr val="bg1"/>
                </a:solidFill>
              </a:rPr>
              <a:t>Outcome</a:t>
            </a:r>
          </a:p>
          <a:p>
            <a:pPr algn="ctr" fontAlgn="auto">
              <a:spcBef>
                <a:spcPts val="0"/>
              </a:spcBef>
              <a:spcAft>
                <a:spcPts val="0"/>
              </a:spcAft>
              <a:defRPr/>
            </a:pPr>
            <a:r>
              <a:rPr lang="en-GB" sz="1000" dirty="0" smtClean="0">
                <a:solidFill>
                  <a:schemeClr val="bg1"/>
                </a:solidFill>
              </a:rPr>
              <a:t>s</a:t>
            </a:r>
            <a:endParaRPr lang="en-GB" sz="1000" dirty="0">
              <a:solidFill>
                <a:schemeClr val="bg1"/>
              </a:solidFill>
            </a:endParaRPr>
          </a:p>
        </p:txBody>
      </p:sp>
      <p:sp>
        <p:nvSpPr>
          <p:cNvPr id="9233" name="TextBox 93"/>
          <p:cNvSpPr txBox="1">
            <a:spLocks noChangeArrowheads="1"/>
          </p:cNvSpPr>
          <p:nvPr/>
        </p:nvSpPr>
        <p:spPr bwMode="auto">
          <a:xfrm>
            <a:off x="142875" y="2924175"/>
            <a:ext cx="3429000" cy="523875"/>
          </a:xfrm>
          <a:prstGeom prst="rect">
            <a:avLst/>
          </a:prstGeom>
          <a:noFill/>
          <a:ln w="9525">
            <a:noFill/>
            <a:miter lim="800000"/>
            <a:headEnd/>
            <a:tailEnd/>
          </a:ln>
        </p:spPr>
        <p:txBody>
          <a:bodyPr>
            <a:spAutoFit/>
          </a:bodyPr>
          <a:lstStyle/>
          <a:p>
            <a:endParaRPr lang="en-GB" sz="1400" b="1">
              <a:latin typeface="Calibri" pitchFamily="34" charset="0"/>
            </a:endParaRPr>
          </a:p>
          <a:p>
            <a:endParaRPr lang="en-US" sz="1400" b="1">
              <a:latin typeface="Calibri" pitchFamily="34" charset="0"/>
            </a:endParaRPr>
          </a:p>
        </p:txBody>
      </p:sp>
      <p:sp>
        <p:nvSpPr>
          <p:cNvPr id="96" name="Rectangle 95"/>
          <p:cNvSpPr/>
          <p:nvPr/>
        </p:nvSpPr>
        <p:spPr bwMode="auto">
          <a:xfrm>
            <a:off x="3923928" y="3212976"/>
            <a:ext cx="504056" cy="216024"/>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GB" sz="1000" dirty="0">
                <a:solidFill>
                  <a:schemeClr val="bg1"/>
                </a:solidFill>
              </a:rPr>
              <a:t>Qual</a:t>
            </a:r>
            <a:endParaRPr lang="en-US" sz="1000" dirty="0">
              <a:solidFill>
                <a:schemeClr val="bg1"/>
              </a:solidFill>
            </a:endParaRPr>
          </a:p>
        </p:txBody>
      </p:sp>
      <p:sp>
        <p:nvSpPr>
          <p:cNvPr id="97" name="Rectangle 96"/>
          <p:cNvSpPr/>
          <p:nvPr/>
        </p:nvSpPr>
        <p:spPr bwMode="auto">
          <a:xfrm>
            <a:off x="2987824" y="2564904"/>
            <a:ext cx="504055" cy="36004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GB" sz="1000" dirty="0">
                <a:solidFill>
                  <a:schemeClr val="bg1"/>
                </a:solidFill>
              </a:rPr>
              <a:t>WIW</a:t>
            </a:r>
            <a:endParaRPr lang="en-US" sz="1000" dirty="0">
              <a:solidFill>
                <a:schemeClr val="bg1"/>
              </a:solidFill>
            </a:endParaRPr>
          </a:p>
        </p:txBody>
      </p:sp>
      <p:sp>
        <p:nvSpPr>
          <p:cNvPr id="75" name="Rounded Rectangle 74"/>
          <p:cNvSpPr/>
          <p:nvPr/>
        </p:nvSpPr>
        <p:spPr bwMode="auto">
          <a:xfrm>
            <a:off x="214280" y="3068960"/>
            <a:ext cx="397279"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GB" sz="1600" dirty="0"/>
              <a:t>Info session</a:t>
            </a:r>
            <a:endParaRPr lang="en-US" sz="1600" dirty="0"/>
          </a:p>
        </p:txBody>
      </p:sp>
      <p:sp>
        <p:nvSpPr>
          <p:cNvPr id="95" name="Rounded Rectangle 94"/>
          <p:cNvSpPr/>
          <p:nvPr/>
        </p:nvSpPr>
        <p:spPr bwMode="auto">
          <a:xfrm>
            <a:off x="683568" y="3140968"/>
            <a:ext cx="1871662" cy="2873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FFFFFF"/>
                </a:solidFill>
              </a:rPr>
              <a:t>Explore Enterprise </a:t>
            </a:r>
            <a:endParaRPr lang="en-US" sz="1600" dirty="0">
              <a:solidFill>
                <a:srgbClr val="FFFFFF"/>
              </a:solidFill>
            </a:endParaRPr>
          </a:p>
        </p:txBody>
      </p:sp>
      <p:sp>
        <p:nvSpPr>
          <p:cNvPr id="98" name="Rounded Rectangle 97"/>
          <p:cNvSpPr/>
          <p:nvPr/>
        </p:nvSpPr>
        <p:spPr bwMode="auto">
          <a:xfrm>
            <a:off x="2627784" y="3140968"/>
            <a:ext cx="1241425" cy="2873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FFFFFF"/>
                </a:solidFill>
              </a:rPr>
              <a:t>Next steps</a:t>
            </a:r>
            <a:endParaRPr lang="en-US" sz="1600" dirty="0">
              <a:solidFill>
                <a:srgbClr val="FFFFFF"/>
              </a:solidFill>
            </a:endParaRPr>
          </a:p>
        </p:txBody>
      </p:sp>
      <p:sp>
        <p:nvSpPr>
          <p:cNvPr id="102" name="Right Arrow 101"/>
          <p:cNvSpPr/>
          <p:nvPr/>
        </p:nvSpPr>
        <p:spPr>
          <a:xfrm>
            <a:off x="5436096" y="2492896"/>
            <a:ext cx="1439863" cy="504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t>Progression</a:t>
            </a:r>
          </a:p>
        </p:txBody>
      </p:sp>
      <p:sp>
        <p:nvSpPr>
          <p:cNvPr id="106" name="Right Arrow 105"/>
          <p:cNvSpPr/>
          <p:nvPr/>
        </p:nvSpPr>
        <p:spPr>
          <a:xfrm>
            <a:off x="5436096" y="3501008"/>
            <a:ext cx="1439863" cy="5032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t>Business</a:t>
            </a:r>
          </a:p>
        </p:txBody>
      </p:sp>
      <p:sp>
        <p:nvSpPr>
          <p:cNvPr id="110" name="Rounded Rectangle 109"/>
          <p:cNvSpPr/>
          <p:nvPr/>
        </p:nvSpPr>
        <p:spPr bwMode="auto">
          <a:xfrm>
            <a:off x="7020123" y="3501256"/>
            <a:ext cx="1584325"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FFFFFF"/>
                </a:solidFill>
              </a:rPr>
              <a:t>Business Launch Group</a:t>
            </a:r>
            <a:endParaRPr lang="en-US" sz="1600" dirty="0">
              <a:solidFill>
                <a:srgbClr val="FFFFFF"/>
              </a:solidFill>
            </a:endParaRPr>
          </a:p>
        </p:txBody>
      </p:sp>
      <p:sp>
        <p:nvSpPr>
          <p:cNvPr id="112" name="Pentagon 111"/>
          <p:cNvSpPr/>
          <p:nvPr/>
        </p:nvSpPr>
        <p:spPr>
          <a:xfrm>
            <a:off x="7092280" y="2492896"/>
            <a:ext cx="1439863" cy="215900"/>
          </a:xfrm>
          <a:prstGeom prst="homeP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dirty="0"/>
              <a:t>Employment</a:t>
            </a:r>
          </a:p>
        </p:txBody>
      </p:sp>
      <p:sp>
        <p:nvSpPr>
          <p:cNvPr id="113" name="Pentagon 112"/>
          <p:cNvSpPr/>
          <p:nvPr/>
        </p:nvSpPr>
        <p:spPr>
          <a:xfrm>
            <a:off x="7092280" y="2780928"/>
            <a:ext cx="1439863" cy="215900"/>
          </a:xfrm>
          <a:prstGeom prst="homeP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dirty="0"/>
              <a:t>Education</a:t>
            </a:r>
            <a:r>
              <a:rPr lang="en-GB" dirty="0"/>
              <a:t> </a:t>
            </a:r>
            <a:r>
              <a:rPr lang="en-GB" sz="1000" dirty="0"/>
              <a:t>&amp;</a:t>
            </a:r>
            <a:r>
              <a:rPr lang="en-GB" dirty="0"/>
              <a:t> </a:t>
            </a:r>
            <a:r>
              <a:rPr lang="en-GB" sz="1000" dirty="0"/>
              <a:t>Training</a:t>
            </a:r>
          </a:p>
        </p:txBody>
      </p:sp>
      <p:sp>
        <p:nvSpPr>
          <p:cNvPr id="114" name="Pentagon 113"/>
          <p:cNvSpPr/>
          <p:nvPr/>
        </p:nvSpPr>
        <p:spPr>
          <a:xfrm>
            <a:off x="7092280" y="3068960"/>
            <a:ext cx="1439863" cy="217487"/>
          </a:xfrm>
          <a:prstGeom prst="homeP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dirty="0"/>
              <a:t>Volunteering</a:t>
            </a:r>
          </a:p>
        </p:txBody>
      </p:sp>
      <p:sp>
        <p:nvSpPr>
          <p:cNvPr id="9250" name="TextBox 145"/>
          <p:cNvSpPr txBox="1">
            <a:spLocks noChangeArrowheads="1"/>
          </p:cNvSpPr>
          <p:nvPr/>
        </p:nvSpPr>
        <p:spPr bwMode="auto">
          <a:xfrm>
            <a:off x="179388" y="260350"/>
            <a:ext cx="8641084" cy="584775"/>
          </a:xfrm>
          <a:prstGeom prst="rect">
            <a:avLst/>
          </a:prstGeom>
          <a:noFill/>
          <a:ln w="9525">
            <a:noFill/>
            <a:miter lim="800000"/>
            <a:headEnd/>
            <a:tailEnd/>
          </a:ln>
        </p:spPr>
        <p:txBody>
          <a:bodyPr wrap="square">
            <a:spAutoFit/>
          </a:bodyPr>
          <a:lstStyle/>
          <a:p>
            <a:pPr algn="ctr"/>
            <a:r>
              <a:rPr lang="en-GB" sz="3200" b="1" dirty="0">
                <a:solidFill>
                  <a:srgbClr val="ED174F"/>
                </a:solidFill>
                <a:latin typeface="Arial Black" pitchFamily="34" charset="0"/>
                <a:ea typeface="+mj-ea"/>
                <a:cs typeface="+mj-cs"/>
              </a:rPr>
              <a:t>How does it </a:t>
            </a:r>
            <a:r>
              <a:rPr lang="en-GB" sz="3200" b="1" dirty="0" smtClean="0">
                <a:solidFill>
                  <a:srgbClr val="ED174F"/>
                </a:solidFill>
                <a:latin typeface="Arial Black" pitchFamily="34" charset="0"/>
                <a:ea typeface="+mj-ea"/>
                <a:cs typeface="+mj-cs"/>
              </a:rPr>
              <a:t>work?</a:t>
            </a:r>
            <a:endParaRPr lang="en-GB" sz="3200" dirty="0">
              <a:solidFill>
                <a:srgbClr val="ED174F"/>
              </a:solidFill>
              <a:latin typeface="Arial Black" pitchFamily="34" charset="0"/>
            </a:endParaRPr>
          </a:p>
        </p:txBody>
      </p:sp>
      <p:sp>
        <p:nvSpPr>
          <p:cNvPr id="41" name="Right Arrow 40"/>
          <p:cNvSpPr/>
          <p:nvPr/>
        </p:nvSpPr>
        <p:spPr bwMode="auto">
          <a:xfrm rot="5400000">
            <a:off x="106363" y="4219178"/>
            <a:ext cx="504825" cy="219075"/>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ounded Rectangle 42"/>
          <p:cNvSpPr/>
          <p:nvPr/>
        </p:nvSpPr>
        <p:spPr>
          <a:xfrm>
            <a:off x="7092280" y="4077072"/>
            <a:ext cx="863600" cy="215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700" dirty="0"/>
              <a:t>Money</a:t>
            </a:r>
          </a:p>
        </p:txBody>
      </p:sp>
      <p:sp>
        <p:nvSpPr>
          <p:cNvPr id="44" name="Rounded Rectangle 43"/>
          <p:cNvSpPr/>
          <p:nvPr/>
        </p:nvSpPr>
        <p:spPr>
          <a:xfrm>
            <a:off x="7092280" y="4437112"/>
            <a:ext cx="1150938" cy="215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700" dirty="0"/>
              <a:t>Mentoring</a:t>
            </a:r>
          </a:p>
        </p:txBody>
      </p:sp>
      <p:sp>
        <p:nvSpPr>
          <p:cNvPr id="56" name="Rounded Rectangle 55"/>
          <p:cNvSpPr/>
          <p:nvPr/>
        </p:nvSpPr>
        <p:spPr>
          <a:xfrm>
            <a:off x="7093470" y="2204988"/>
            <a:ext cx="1150938" cy="215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700" dirty="0"/>
              <a:t>Mentoring</a:t>
            </a:r>
          </a:p>
        </p:txBody>
      </p:sp>
      <p:sp>
        <p:nvSpPr>
          <p:cNvPr id="57" name="TextBox 25"/>
          <p:cNvSpPr txBox="1">
            <a:spLocks noChangeArrowheads="1"/>
          </p:cNvSpPr>
          <p:nvPr/>
        </p:nvSpPr>
        <p:spPr bwMode="auto">
          <a:xfrm>
            <a:off x="755576" y="1628800"/>
            <a:ext cx="2160240" cy="369332"/>
          </a:xfrm>
          <a:prstGeom prst="rect">
            <a:avLst/>
          </a:prstGeom>
          <a:noFill/>
          <a:ln w="9525">
            <a:noFill/>
            <a:miter lim="800000"/>
            <a:headEnd/>
            <a:tailEnd/>
          </a:ln>
        </p:spPr>
        <p:txBody>
          <a:bodyPr wrap="square">
            <a:spAutoFit/>
          </a:bodyPr>
          <a:lstStyle/>
          <a:p>
            <a:r>
              <a:rPr lang="en-GB" b="1" dirty="0">
                <a:solidFill>
                  <a:srgbClr val="ED174F"/>
                </a:solidFill>
                <a:latin typeface="Arial" pitchFamily="34" charset="0"/>
                <a:cs typeface="Arial" pitchFamily="34" charset="0"/>
              </a:rPr>
              <a:t>10 engagements</a:t>
            </a:r>
          </a:p>
        </p:txBody>
      </p:sp>
      <p:cxnSp>
        <p:nvCxnSpPr>
          <p:cNvPr id="60" name="Straight Arrow Connector 59"/>
          <p:cNvCxnSpPr/>
          <p:nvPr/>
        </p:nvCxnSpPr>
        <p:spPr>
          <a:xfrm rot="16200000" flipH="1">
            <a:off x="1044080" y="2348409"/>
            <a:ext cx="1008062" cy="2889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2" name="TextBox 24"/>
          <p:cNvSpPr txBox="1">
            <a:spLocks noChangeArrowheads="1"/>
          </p:cNvSpPr>
          <p:nvPr/>
        </p:nvSpPr>
        <p:spPr bwMode="auto">
          <a:xfrm>
            <a:off x="179512" y="1124744"/>
            <a:ext cx="2304256" cy="369332"/>
          </a:xfrm>
          <a:prstGeom prst="rect">
            <a:avLst/>
          </a:prstGeom>
          <a:noFill/>
          <a:ln w="9525">
            <a:noFill/>
            <a:miter lim="800000"/>
            <a:headEnd/>
            <a:tailEnd/>
          </a:ln>
        </p:spPr>
        <p:txBody>
          <a:bodyPr wrap="square">
            <a:spAutoFit/>
          </a:bodyPr>
          <a:lstStyle/>
          <a:p>
            <a:r>
              <a:rPr lang="en-GB" b="1" dirty="0">
                <a:solidFill>
                  <a:srgbClr val="ED174F"/>
                </a:solidFill>
                <a:latin typeface="Arial" pitchFamily="34" charset="0"/>
                <a:cs typeface="Arial" pitchFamily="34" charset="0"/>
              </a:rPr>
              <a:t>20 young people</a:t>
            </a:r>
          </a:p>
        </p:txBody>
      </p:sp>
      <p:cxnSp>
        <p:nvCxnSpPr>
          <p:cNvPr id="63" name="Straight Arrow Connector 62"/>
          <p:cNvCxnSpPr/>
          <p:nvPr/>
        </p:nvCxnSpPr>
        <p:spPr>
          <a:xfrm rot="5400000">
            <a:off x="-361342" y="2240074"/>
            <a:ext cx="1512168"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5" name="TextBox 26"/>
          <p:cNvSpPr txBox="1">
            <a:spLocks noChangeArrowheads="1"/>
          </p:cNvSpPr>
          <p:nvPr/>
        </p:nvSpPr>
        <p:spPr bwMode="auto">
          <a:xfrm>
            <a:off x="2411760" y="4859868"/>
            <a:ext cx="2232248" cy="369332"/>
          </a:xfrm>
          <a:prstGeom prst="rect">
            <a:avLst/>
          </a:prstGeom>
          <a:noFill/>
          <a:ln w="9525">
            <a:noFill/>
            <a:miter lim="800000"/>
            <a:headEnd/>
            <a:tailEnd/>
          </a:ln>
        </p:spPr>
        <p:txBody>
          <a:bodyPr wrap="square">
            <a:spAutoFit/>
          </a:bodyPr>
          <a:lstStyle/>
          <a:p>
            <a:r>
              <a:rPr lang="en-GB" b="1" dirty="0">
                <a:solidFill>
                  <a:srgbClr val="ED174F"/>
                </a:solidFill>
                <a:latin typeface="Arial" pitchFamily="34" charset="0"/>
                <a:cs typeface="Arial" pitchFamily="34" charset="0"/>
              </a:rPr>
              <a:t>Approx. 8hrs each</a:t>
            </a:r>
          </a:p>
        </p:txBody>
      </p:sp>
      <p:cxnSp>
        <p:nvCxnSpPr>
          <p:cNvPr id="66" name="Straight Arrow Connector 65"/>
          <p:cNvCxnSpPr/>
          <p:nvPr/>
        </p:nvCxnSpPr>
        <p:spPr>
          <a:xfrm rot="5400000" flipH="1" flipV="1">
            <a:off x="2519774" y="4185084"/>
            <a:ext cx="1368150" cy="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1" name="TextBox 27"/>
          <p:cNvSpPr txBox="1">
            <a:spLocks noChangeArrowheads="1"/>
          </p:cNvSpPr>
          <p:nvPr/>
        </p:nvSpPr>
        <p:spPr bwMode="auto">
          <a:xfrm>
            <a:off x="3059832" y="1484784"/>
            <a:ext cx="2016224" cy="369332"/>
          </a:xfrm>
          <a:prstGeom prst="rect">
            <a:avLst/>
          </a:prstGeom>
          <a:noFill/>
          <a:ln w="9525">
            <a:noFill/>
            <a:miter lim="800000"/>
            <a:headEnd/>
            <a:tailEnd/>
          </a:ln>
        </p:spPr>
        <p:txBody>
          <a:bodyPr wrap="square">
            <a:spAutoFit/>
          </a:bodyPr>
          <a:lstStyle/>
          <a:p>
            <a:r>
              <a:rPr lang="en-GB" b="1" dirty="0" smtClean="0">
                <a:solidFill>
                  <a:srgbClr val="ED174F"/>
                </a:solidFill>
                <a:latin typeface="Arial" pitchFamily="34" charset="0"/>
                <a:cs typeface="Arial" pitchFamily="34" charset="0"/>
              </a:rPr>
              <a:t>£185 average </a:t>
            </a:r>
            <a:endParaRPr lang="en-GB" b="1" dirty="0">
              <a:solidFill>
                <a:srgbClr val="ED174F"/>
              </a:solidFill>
              <a:latin typeface="Arial" pitchFamily="34" charset="0"/>
              <a:cs typeface="Arial" pitchFamily="34" charset="0"/>
            </a:endParaRPr>
          </a:p>
        </p:txBody>
      </p:sp>
      <p:cxnSp>
        <p:nvCxnSpPr>
          <p:cNvPr id="72" name="Straight Arrow Connector 71"/>
          <p:cNvCxnSpPr/>
          <p:nvPr/>
        </p:nvCxnSpPr>
        <p:spPr>
          <a:xfrm rot="5400000">
            <a:off x="3059833" y="2132858"/>
            <a:ext cx="504057" cy="7200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3" name="TextBox 55"/>
          <p:cNvSpPr txBox="1">
            <a:spLocks noChangeArrowheads="1"/>
          </p:cNvSpPr>
          <p:nvPr/>
        </p:nvSpPr>
        <p:spPr bwMode="auto">
          <a:xfrm>
            <a:off x="3419872" y="2492896"/>
            <a:ext cx="287337" cy="523875"/>
          </a:xfrm>
          <a:prstGeom prst="rect">
            <a:avLst/>
          </a:prstGeom>
          <a:noFill/>
          <a:ln w="9525">
            <a:noFill/>
            <a:miter lim="800000"/>
            <a:headEnd/>
            <a:tailEnd/>
          </a:ln>
        </p:spPr>
        <p:txBody>
          <a:bodyPr>
            <a:spAutoFit/>
          </a:bodyPr>
          <a:lstStyle/>
          <a:p>
            <a:r>
              <a:rPr lang="en-GB" sz="2800" b="1" dirty="0">
                <a:latin typeface="Arial Black" pitchFamily="34" charset="0"/>
              </a:rPr>
              <a:t>?</a:t>
            </a:r>
            <a:endParaRPr lang="en-US" sz="2800" b="1" dirty="0">
              <a:latin typeface="Arial Black"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D174F"/>
        </a:solid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346175"/>
            <a:ext cx="8229600" cy="490537"/>
          </a:xfrm>
        </p:spPr>
        <p:txBody>
          <a:bodyPr/>
          <a:lstStyle/>
          <a:p>
            <a:r>
              <a:rPr lang="en-GB" sz="4000" b="1" dirty="0" smtClean="0">
                <a:solidFill>
                  <a:schemeClr val="bg1"/>
                </a:solidFill>
                <a:latin typeface="Arial Black" pitchFamily="34" charset="0"/>
              </a:rPr>
              <a:t>Benefits</a:t>
            </a:r>
          </a:p>
        </p:txBody>
      </p:sp>
      <p:sp>
        <p:nvSpPr>
          <p:cNvPr id="10244" name="TextBox 5"/>
          <p:cNvSpPr txBox="1">
            <a:spLocks noChangeArrowheads="1"/>
          </p:cNvSpPr>
          <p:nvPr/>
        </p:nvSpPr>
        <p:spPr bwMode="auto">
          <a:xfrm>
            <a:off x="323850" y="1052736"/>
            <a:ext cx="8820150" cy="5693866"/>
          </a:xfrm>
          <a:prstGeom prst="rect">
            <a:avLst/>
          </a:prstGeom>
          <a:noFill/>
          <a:ln w="9525">
            <a:noFill/>
            <a:miter lim="800000"/>
            <a:headEnd/>
            <a:tailEnd/>
          </a:ln>
        </p:spPr>
        <p:txBody>
          <a:bodyPr wrap="square">
            <a:spAutoFit/>
          </a:bodyPr>
          <a:lstStyle/>
          <a:p>
            <a:pPr>
              <a:buClr>
                <a:schemeClr val="bg1"/>
              </a:buClr>
              <a:buFont typeface="Wingdings" pitchFamily="2" charset="2"/>
              <a:buChar char="è"/>
            </a:pPr>
            <a:endParaRPr lang="en-GB" b="1" dirty="0">
              <a:solidFill>
                <a:schemeClr val="bg1"/>
              </a:solidFill>
              <a:latin typeface="Arial" pitchFamily="34" charset="0"/>
              <a:cs typeface="Arial" pitchFamily="34" charset="0"/>
            </a:endParaRPr>
          </a:p>
          <a:p>
            <a:pPr>
              <a:buClr>
                <a:schemeClr val="bg1"/>
              </a:buClr>
              <a:buFont typeface="Wingdings" pitchFamily="2" charset="2"/>
              <a:buChar char="è"/>
            </a:pPr>
            <a:r>
              <a:rPr lang="en-GB" b="1" dirty="0">
                <a:solidFill>
                  <a:schemeClr val="bg1"/>
                </a:solidFill>
                <a:latin typeface="Arial" pitchFamily="34" charset="0"/>
                <a:cs typeface="Arial" pitchFamily="34" charset="0"/>
              </a:rPr>
              <a:t> Helps them to choose the goal that is right for </a:t>
            </a:r>
            <a:r>
              <a:rPr lang="en-GB" b="1" dirty="0" smtClean="0">
                <a:solidFill>
                  <a:schemeClr val="bg1"/>
                </a:solidFill>
                <a:latin typeface="Arial" pitchFamily="34" charset="0"/>
                <a:cs typeface="Arial" pitchFamily="34" charset="0"/>
              </a:rPr>
              <a:t>them</a:t>
            </a:r>
          </a:p>
          <a:p>
            <a:pPr>
              <a:buClr>
                <a:schemeClr val="bg1"/>
              </a:buClr>
            </a:pPr>
            <a:endParaRPr lang="en-GB" b="1" dirty="0">
              <a:solidFill>
                <a:schemeClr val="bg1"/>
              </a:solidFill>
              <a:latin typeface="Arial" pitchFamily="34" charset="0"/>
              <a:cs typeface="Arial" pitchFamily="34" charset="0"/>
            </a:endParaRPr>
          </a:p>
          <a:p>
            <a:pPr>
              <a:buClr>
                <a:schemeClr val="bg1"/>
              </a:buClr>
              <a:buFont typeface="Wingdings" pitchFamily="2" charset="2"/>
              <a:buChar char="è"/>
            </a:pPr>
            <a:r>
              <a:rPr lang="en-GB" b="1" dirty="0">
                <a:solidFill>
                  <a:schemeClr val="bg1"/>
                </a:solidFill>
                <a:latin typeface="Arial" pitchFamily="34" charset="0"/>
                <a:cs typeface="Arial" pitchFamily="34" charset="0"/>
              </a:rPr>
              <a:t> Gives them lots of practical support to make </a:t>
            </a:r>
            <a:r>
              <a:rPr lang="en-GB" b="1" dirty="0" smtClean="0">
                <a:solidFill>
                  <a:schemeClr val="bg1"/>
                </a:solidFill>
                <a:latin typeface="Arial" pitchFamily="34" charset="0"/>
                <a:cs typeface="Arial" pitchFamily="34" charset="0"/>
              </a:rPr>
              <a:t>decisions</a:t>
            </a:r>
          </a:p>
          <a:p>
            <a:pPr>
              <a:buClr>
                <a:schemeClr val="bg1"/>
              </a:buClr>
            </a:pPr>
            <a:endParaRPr lang="en-GB" b="1" dirty="0">
              <a:solidFill>
                <a:schemeClr val="bg1"/>
              </a:solidFill>
              <a:latin typeface="Arial" pitchFamily="34" charset="0"/>
              <a:cs typeface="Arial" pitchFamily="34" charset="0"/>
            </a:endParaRPr>
          </a:p>
          <a:p>
            <a:pPr>
              <a:buClr>
                <a:schemeClr val="bg1"/>
              </a:buClr>
              <a:buFont typeface="Wingdings" pitchFamily="2" charset="2"/>
              <a:buChar char="è"/>
            </a:pPr>
            <a:r>
              <a:rPr lang="en-GB" b="1" dirty="0">
                <a:solidFill>
                  <a:schemeClr val="bg1"/>
                </a:solidFill>
                <a:latin typeface="Arial" pitchFamily="34" charset="0"/>
                <a:cs typeface="Arial" pitchFamily="34" charset="0"/>
              </a:rPr>
              <a:t> Helps them to meet other young people who also want to </a:t>
            </a:r>
            <a:r>
              <a:rPr lang="en-GB" b="1" dirty="0" smtClean="0">
                <a:solidFill>
                  <a:schemeClr val="bg1"/>
                </a:solidFill>
                <a:latin typeface="Arial" pitchFamily="34" charset="0"/>
                <a:cs typeface="Arial" pitchFamily="34" charset="0"/>
              </a:rPr>
              <a:t>change </a:t>
            </a:r>
            <a:r>
              <a:rPr lang="en-GB" b="1" dirty="0">
                <a:solidFill>
                  <a:schemeClr val="bg1"/>
                </a:solidFill>
                <a:latin typeface="Arial" pitchFamily="34" charset="0"/>
                <a:cs typeface="Arial" pitchFamily="34" charset="0"/>
              </a:rPr>
              <a:t>their lives in a positive </a:t>
            </a:r>
            <a:r>
              <a:rPr lang="en-GB" b="1" dirty="0" smtClean="0">
                <a:solidFill>
                  <a:schemeClr val="bg1"/>
                </a:solidFill>
                <a:latin typeface="Arial" pitchFamily="34" charset="0"/>
                <a:cs typeface="Arial" pitchFamily="34" charset="0"/>
              </a:rPr>
              <a:t>way</a:t>
            </a:r>
          </a:p>
          <a:p>
            <a:pPr>
              <a:buClr>
                <a:schemeClr val="bg1"/>
              </a:buClr>
            </a:pPr>
            <a:endParaRPr lang="en-GB" b="1" dirty="0">
              <a:solidFill>
                <a:schemeClr val="bg1"/>
              </a:solidFill>
              <a:latin typeface="Arial" pitchFamily="34" charset="0"/>
              <a:cs typeface="Arial" pitchFamily="34" charset="0"/>
            </a:endParaRPr>
          </a:p>
          <a:p>
            <a:pPr>
              <a:buClr>
                <a:schemeClr val="bg1"/>
              </a:buClr>
              <a:buFont typeface="Wingdings" pitchFamily="2" charset="2"/>
              <a:buChar char="è"/>
            </a:pPr>
            <a:r>
              <a:rPr lang="en-GB" b="1" dirty="0">
                <a:solidFill>
                  <a:schemeClr val="bg1"/>
                </a:solidFill>
                <a:latin typeface="Arial" pitchFamily="34" charset="0"/>
                <a:cs typeface="Arial" pitchFamily="34" charset="0"/>
              </a:rPr>
              <a:t>Flexible timetable of </a:t>
            </a:r>
            <a:r>
              <a:rPr lang="en-GB" b="1" dirty="0" smtClean="0">
                <a:solidFill>
                  <a:schemeClr val="bg1"/>
                </a:solidFill>
                <a:latin typeface="Arial" pitchFamily="34" charset="0"/>
                <a:cs typeface="Arial" pitchFamily="34" charset="0"/>
              </a:rPr>
              <a:t>support</a:t>
            </a:r>
          </a:p>
          <a:p>
            <a:pPr>
              <a:buClr>
                <a:schemeClr val="bg1"/>
              </a:buClr>
            </a:pPr>
            <a:endParaRPr lang="en-GB" b="1" dirty="0" smtClean="0">
              <a:solidFill>
                <a:schemeClr val="bg1"/>
              </a:solidFill>
              <a:latin typeface="Arial" pitchFamily="34" charset="0"/>
              <a:cs typeface="Arial" pitchFamily="34" charset="0"/>
            </a:endParaRPr>
          </a:p>
          <a:p>
            <a:pPr>
              <a:buClr>
                <a:schemeClr val="bg1"/>
              </a:buClr>
              <a:buFont typeface="Wingdings" pitchFamily="2" charset="2"/>
              <a:buChar char="è"/>
            </a:pPr>
            <a:r>
              <a:rPr lang="en-GB" b="1" dirty="0" smtClean="0">
                <a:solidFill>
                  <a:schemeClr val="bg1"/>
                </a:solidFill>
                <a:latin typeface="Arial" pitchFamily="34" charset="0"/>
                <a:cs typeface="Arial" pitchFamily="34" charset="0"/>
              </a:rPr>
              <a:t> Individual and unique – nobody else is offering anything like it</a:t>
            </a:r>
          </a:p>
          <a:p>
            <a:pPr>
              <a:buClr>
                <a:schemeClr val="bg1"/>
              </a:buClr>
            </a:pPr>
            <a:endParaRPr lang="en-GB" b="1" dirty="0" smtClean="0">
              <a:solidFill>
                <a:schemeClr val="bg1"/>
              </a:solidFill>
              <a:latin typeface="Arial" pitchFamily="34" charset="0"/>
              <a:cs typeface="Arial" pitchFamily="34" charset="0"/>
            </a:endParaRPr>
          </a:p>
          <a:p>
            <a:pPr>
              <a:buClr>
                <a:schemeClr val="bg1"/>
              </a:buClr>
              <a:buFont typeface="Wingdings" pitchFamily="2" charset="2"/>
              <a:buChar char="è"/>
            </a:pPr>
            <a:r>
              <a:rPr lang="en-GB" b="1" dirty="0" smtClean="0">
                <a:solidFill>
                  <a:schemeClr val="bg1"/>
                </a:solidFill>
                <a:latin typeface="Arial" pitchFamily="34" charset="0"/>
                <a:cs typeface="Arial" pitchFamily="34" charset="0"/>
              </a:rPr>
              <a:t> Various opportunities for volunteers</a:t>
            </a:r>
          </a:p>
          <a:p>
            <a:pPr>
              <a:buClr>
                <a:schemeClr val="bg1"/>
              </a:buClr>
            </a:pPr>
            <a:endParaRPr lang="en-GB" b="1" dirty="0" smtClean="0">
              <a:solidFill>
                <a:schemeClr val="bg1"/>
              </a:solidFill>
              <a:latin typeface="Arial" pitchFamily="34" charset="0"/>
              <a:cs typeface="Arial" pitchFamily="34" charset="0"/>
            </a:endParaRPr>
          </a:p>
          <a:p>
            <a:pPr>
              <a:buClr>
                <a:schemeClr val="bg1"/>
              </a:buClr>
              <a:buFont typeface="Wingdings" pitchFamily="2" charset="2"/>
              <a:buChar char="è"/>
            </a:pPr>
            <a:r>
              <a:rPr lang="en-GB" b="1" dirty="0" smtClean="0">
                <a:solidFill>
                  <a:schemeClr val="bg1"/>
                </a:solidFill>
                <a:latin typeface="Arial" pitchFamily="34" charset="0"/>
                <a:cs typeface="Arial" pitchFamily="34" charset="0"/>
              </a:rPr>
              <a:t> Quality lending decisions and increased chance of business success</a:t>
            </a:r>
          </a:p>
          <a:p>
            <a:pPr>
              <a:buClr>
                <a:schemeClr val="bg1"/>
              </a:buClr>
            </a:pPr>
            <a:endParaRPr lang="en-GB" b="1" dirty="0" smtClean="0">
              <a:solidFill>
                <a:schemeClr val="bg1"/>
              </a:solidFill>
              <a:latin typeface="Arial" pitchFamily="34" charset="0"/>
              <a:cs typeface="Arial" pitchFamily="34" charset="0"/>
            </a:endParaRPr>
          </a:p>
          <a:p>
            <a:pPr>
              <a:buClr>
                <a:schemeClr val="bg1"/>
              </a:buClr>
              <a:buFont typeface="Wingdings" pitchFamily="2" charset="2"/>
              <a:buChar char="è"/>
            </a:pPr>
            <a:r>
              <a:rPr lang="en-GB" b="1" dirty="0" smtClean="0">
                <a:solidFill>
                  <a:schemeClr val="bg1"/>
                </a:solidFill>
                <a:latin typeface="Arial" pitchFamily="34" charset="0"/>
                <a:cs typeface="Arial" pitchFamily="34" charset="0"/>
              </a:rPr>
              <a:t> Measure success based on what it means to individual young people (self-employment plus other employment / education / training)</a:t>
            </a:r>
          </a:p>
          <a:p>
            <a:pPr>
              <a:buClr>
                <a:srgbClr val="C00000"/>
              </a:buClr>
              <a:buFont typeface="Arial" charset="0"/>
              <a:buChar char="→"/>
            </a:pPr>
            <a:endParaRPr lang="en-GB" sz="2000" dirty="0" smtClean="0">
              <a:latin typeface="+mn-lt"/>
            </a:endParaRPr>
          </a:p>
          <a:p>
            <a:pPr>
              <a:buClr>
                <a:srgbClr val="C00000"/>
              </a:buClr>
              <a:buFont typeface="Arial" charset="0"/>
              <a:buChar char="→"/>
            </a:pPr>
            <a:endParaRPr lang="en-GB" sz="2000" dirty="0">
              <a:latin typeface="+mn-l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alpha val="65097"/>
          </a:schemeClr>
        </a:solidFill>
        <a:ln w="9525">
          <a:noFill/>
          <a:miter lim="800000"/>
          <a:headEnd/>
          <a:tailEnd/>
        </a:ln>
      </a:spPr>
      <a:bodyPr wrap="square">
        <a:spAutoFit/>
      </a:bodyPr>
      <a:lstStyle>
        <a:defPPr marL="0">
          <a:buClr>
            <a:srgbClr val="C00000"/>
          </a:buClr>
          <a:buFont typeface="Calibri" pitchFamily="34" charset="0"/>
          <a:buChar char="→"/>
          <a:defRPr sz="1600" dirty="0"/>
        </a:defPPr>
      </a:lst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6205</TotalTime>
  <Words>2223</Words>
  <Application>Microsoft Office PowerPoint</Application>
  <PresentationFormat>On-screen Show (4:3)</PresentationFormat>
  <Paragraphs>275</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    The Prince’s Trust </vt:lpstr>
      <vt:lpstr>Overview</vt:lpstr>
      <vt:lpstr>The scale of need</vt:lpstr>
      <vt:lpstr>The UK government response</vt:lpstr>
      <vt:lpstr>The Prince’s Trust programmes</vt:lpstr>
      <vt:lpstr>The Prince’s Trust  Enterprise Programme</vt:lpstr>
      <vt:lpstr>Slide 7</vt:lpstr>
      <vt:lpstr>Slide 8</vt:lpstr>
      <vt:lpstr>Benefits</vt:lpstr>
      <vt:lpstr>Performance 2010 / 11</vt:lpstr>
      <vt:lpstr> Performance 10/11: Business starts and lending </vt:lpstr>
      <vt:lpstr>What do young people think?</vt:lpstr>
      <vt:lpstr>Beyond the Enterprise programme...  The future for our young people</vt:lpstr>
      <vt:lpstr>The future of the Enterprise programme</vt:lpstr>
      <vt:lpstr>Slide 15</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Programme 2009</dc:title>
  <dc:creator> </dc:creator>
  <cp:lastModifiedBy>laurawya</cp:lastModifiedBy>
  <cp:revision>235</cp:revision>
  <dcterms:created xsi:type="dcterms:W3CDTF">2009-01-06T10:19:03Z</dcterms:created>
  <dcterms:modified xsi:type="dcterms:W3CDTF">2012-02-03T17:00:00Z</dcterms:modified>
</cp:coreProperties>
</file>