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7" r:id="rId5"/>
    <p:sldId id="260" r:id="rId6"/>
    <p:sldId id="262" r:id="rId7"/>
    <p:sldId id="284" r:id="rId8"/>
    <p:sldId id="278" r:id="rId9"/>
    <p:sldId id="276" r:id="rId10"/>
    <p:sldId id="280" r:id="rId11"/>
    <p:sldId id="281" r:id="rId12"/>
    <p:sldId id="282" r:id="rId13"/>
    <p:sldId id="275" r:id="rId14"/>
    <p:sldId id="283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78" d="100"/>
          <a:sy n="78" d="100"/>
        </p:scale>
        <p:origin x="-114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cha%20Strupp\Desktop\CSPP\Adopt%20an%20Intern\Joy%20Presentation%20Placement%20Distribitution%20May%202011\placements%20by%20org%20typ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8956377819942299"/>
                  <c:y val="0.12541402077611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0125564842499E-2"/>
                  <c:y val="-0.234375584044305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63625843488197"/>
                  <c:y val="0.175945941674467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Sheet1!$A$1:$A$3</c:f>
              <c:strCache>
                <c:ptCount val="3"/>
                <c:pt idx="0">
                  <c:v>Private Sector</c:v>
                </c:pt>
                <c:pt idx="1">
                  <c:v>Third Sector</c:v>
                </c:pt>
                <c:pt idx="2">
                  <c:v>Public Sector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0"/>
      </c:pie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DF399-A3C2-4B02-930E-7E223CB372C5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0DDE8-2B26-4087-B031-2E661549C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0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DDE8-2B26-4087-B031-2E661549CE4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224-7C22-4C40-8CEB-B07543F60F94}" type="datetimeFigureOut">
              <a:rPr lang="en-GB" smtClean="0"/>
              <a:pPr/>
              <a:t>11/05/2012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C9D8-3854-439C-B1F1-FEEA57A5A9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4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224-7C22-4C40-8CEB-B07543F60F94}" type="datetimeFigureOut">
              <a:rPr lang="en-GB" smtClean="0"/>
              <a:pPr/>
              <a:t>11/05/2012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C9D8-3854-439C-B1F1-FEEA57A5A9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224-7C22-4C40-8CEB-B07543F60F94}" type="datetimeFigureOut">
              <a:rPr lang="en-GB" smtClean="0"/>
              <a:pPr/>
              <a:t>11/05/2012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C9D8-3854-439C-B1F1-FEEA57A5A9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5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224-7C22-4C40-8CEB-B07543F60F94}" type="datetimeFigureOut">
              <a:rPr lang="en-GB" smtClean="0"/>
              <a:pPr/>
              <a:t>11/05/2012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C9D8-3854-439C-B1F1-FEEA57A5A9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4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224-7C22-4C40-8CEB-B07543F60F94}" type="datetimeFigureOut">
              <a:rPr lang="en-GB" smtClean="0"/>
              <a:pPr/>
              <a:t>11/05/2012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C9D8-3854-439C-B1F1-FEEA57A5A9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58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224-7C22-4C40-8CEB-B07543F60F94}" type="datetimeFigureOut">
              <a:rPr lang="en-GB" smtClean="0"/>
              <a:pPr/>
              <a:t>11/05/2012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C9D8-3854-439C-B1F1-FEEA57A5A9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70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224-7C22-4C40-8CEB-B07543F60F94}" type="datetimeFigureOut">
              <a:rPr lang="en-GB" smtClean="0"/>
              <a:pPr/>
              <a:t>11/05/2012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C9D8-3854-439C-B1F1-FEEA57A5A9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10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224-7C22-4C40-8CEB-B07543F60F94}" type="datetimeFigureOut">
              <a:rPr lang="en-GB" smtClean="0"/>
              <a:pPr/>
              <a:t>11/05/2012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C9D8-3854-439C-B1F1-FEEA57A5A9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2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224-7C22-4C40-8CEB-B07543F60F94}" type="datetimeFigureOut">
              <a:rPr lang="en-GB" smtClean="0"/>
              <a:pPr/>
              <a:t>11/05/2012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C9D8-3854-439C-B1F1-FEEA57A5A9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2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224-7C22-4C40-8CEB-B07543F60F94}" type="datetimeFigureOut">
              <a:rPr lang="en-GB" smtClean="0"/>
              <a:pPr/>
              <a:t>11/05/2012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C9D8-3854-439C-B1F1-FEEA57A5A9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5224-7C22-4C40-8CEB-B07543F60F94}" type="datetimeFigureOut">
              <a:rPr lang="en-GB" smtClean="0"/>
              <a:pPr/>
              <a:t>11/05/2012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C9D8-3854-439C-B1F1-FEEA57A5A9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5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F5224-7C22-4C40-8CEB-B07543F60F94}" type="datetimeFigureOut">
              <a:rPr lang="en-GB" smtClean="0"/>
              <a:pPr/>
              <a:t>11/05/2012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5C9D8-3854-439C-B1F1-FEEA57A5A9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40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41" y="-12544"/>
            <a:ext cx="9142413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05" y="1412776"/>
            <a:ext cx="8280920" cy="2736304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latin typeface="Trebuchet MS" pitchFamily="34" charset="0"/>
              </a:rPr>
              <a:t>Adopt An Intern</a:t>
            </a:r>
            <a:r>
              <a:rPr lang="en-GB" sz="4900" b="1" dirty="0" smtClean="0">
                <a:latin typeface="Trebuchet MS" pitchFamily="34" charset="0"/>
              </a:rPr>
              <a:t/>
            </a:r>
            <a:br>
              <a:rPr lang="en-GB" sz="4900" b="1" dirty="0" smtClean="0">
                <a:latin typeface="Trebuchet MS" pitchFamily="34" charset="0"/>
              </a:rPr>
            </a:br>
            <a:r>
              <a:rPr lang="en-GB" sz="2700" b="1" dirty="0">
                <a:latin typeface="Trebuchet MS" pitchFamily="34" charset="0"/>
              </a:rPr>
              <a:t>A</a:t>
            </a:r>
            <a:r>
              <a:rPr lang="en-GB" sz="2700" b="1" dirty="0" smtClean="0">
                <a:latin typeface="Trebuchet MS" pitchFamily="34" charset="0"/>
              </a:rPr>
              <a:t>n </a:t>
            </a:r>
            <a:r>
              <a:rPr lang="en-GB" sz="2700" b="1" dirty="0" smtClean="0">
                <a:latin typeface="Trebuchet MS" pitchFamily="34" charset="0"/>
              </a:rPr>
              <a:t>Initiative by the</a:t>
            </a:r>
            <a:r>
              <a:rPr lang="en-GB" sz="4000" b="1" dirty="0" smtClean="0">
                <a:latin typeface="Trebuchet MS" pitchFamily="34" charset="0"/>
              </a:rPr>
              <a:t> </a:t>
            </a:r>
            <a:br>
              <a:rPr lang="en-GB" sz="4000" b="1" dirty="0" smtClean="0">
                <a:latin typeface="Trebuchet MS" pitchFamily="34" charset="0"/>
              </a:rPr>
            </a:br>
            <a:r>
              <a:rPr lang="en-GB" sz="2700" b="1" dirty="0" smtClean="0">
                <a:latin typeface="Trebuchet MS" pitchFamily="34" charset="0"/>
              </a:rPr>
              <a:t>Centre for Scottish Public Policy</a:t>
            </a:r>
            <a:endParaRPr lang="en-GB" b="1" dirty="0">
              <a:latin typeface="Trebuchet MS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2" y="5903565"/>
            <a:ext cx="3631952" cy="79692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560" y="5445224"/>
            <a:ext cx="1082040" cy="1082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4257" y="4725144"/>
            <a:ext cx="212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rebuchet MS" pitchFamily="34" charset="0"/>
              </a:rPr>
              <a:t>Sascha Strupp</a:t>
            </a:r>
          </a:p>
          <a:p>
            <a:r>
              <a:rPr lang="en-GB" sz="2000" dirty="0" smtClean="0">
                <a:latin typeface="Trebuchet MS" pitchFamily="34" charset="0"/>
              </a:rPr>
              <a:t>Project Officer</a:t>
            </a:r>
            <a:endParaRPr lang="en-GB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2" y="5903565"/>
            <a:ext cx="3631952" cy="79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2774" y="908719"/>
            <a:ext cx="77768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rebuchet MS" pitchFamily="34" charset="0"/>
              </a:rPr>
              <a:t>How does it work?</a:t>
            </a:r>
          </a:p>
          <a:p>
            <a:endParaRPr lang="en-GB" sz="2000" b="1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rebuchet MS" pitchFamily="34" charset="0"/>
              </a:rPr>
              <a:t>We lobby </a:t>
            </a:r>
            <a:r>
              <a:rPr lang="en-GB" sz="2000" dirty="0">
                <a:latin typeface="Trebuchet MS" pitchFamily="34" charset="0"/>
              </a:rPr>
              <a:t>organisations to take on an intern and guide them through the recruitment </a:t>
            </a:r>
            <a:r>
              <a:rPr lang="en-GB" sz="2000" dirty="0" smtClean="0">
                <a:latin typeface="Trebuchet MS" pitchFamily="34" charset="0"/>
              </a:rPr>
              <a:t>process.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50% </a:t>
            </a:r>
            <a:r>
              <a:rPr lang="en-GB" sz="2000" dirty="0" smtClean="0">
                <a:latin typeface="Trebuchet MS" pitchFamily="34" charset="0"/>
              </a:rPr>
              <a:t>employer funded / 50% </a:t>
            </a:r>
            <a:r>
              <a:rPr lang="en-GB" sz="2000" dirty="0">
                <a:latin typeface="Trebuchet MS" pitchFamily="34" charset="0"/>
              </a:rPr>
              <a:t>funded by Adopt an </a:t>
            </a:r>
            <a:r>
              <a:rPr lang="en-GB" sz="2000" dirty="0" smtClean="0">
                <a:latin typeface="Trebuchet MS" pitchFamily="34" charset="0"/>
              </a:rPr>
              <a:t>Intern</a:t>
            </a:r>
            <a:endParaRPr lang="en-GB" sz="2000" b="1" dirty="0">
              <a:latin typeface="Trebuchet MS" pitchFamily="34" charset="0"/>
            </a:endParaRPr>
          </a:p>
          <a:p>
            <a:endParaRPr lang="en-GB" sz="2000" dirty="0" smtClean="0">
              <a:latin typeface="Trebuchet MS" pitchFamily="34" charset="0"/>
            </a:endParaRPr>
          </a:p>
          <a:p>
            <a:r>
              <a:rPr lang="en-GB" sz="2000" dirty="0" smtClean="0">
                <a:latin typeface="Trebuchet MS" pitchFamily="34" charset="0"/>
              </a:rPr>
              <a:t>Criteria:</a:t>
            </a:r>
            <a:endParaRPr lang="en-GB" sz="2000" dirty="0">
              <a:latin typeface="Trebuchet MS" pitchFamily="34" charset="0"/>
            </a:endParaRPr>
          </a:p>
          <a:p>
            <a:r>
              <a:rPr lang="en-GB" sz="2000" dirty="0">
                <a:latin typeface="Trebuchet MS" pitchFamily="34" charset="0"/>
              </a:rPr>
              <a:t> 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000" dirty="0" smtClean="0">
                <a:latin typeface="Trebuchet MS" pitchFamily="34" charset="0"/>
              </a:rPr>
              <a:t>Interns paid </a:t>
            </a:r>
            <a:r>
              <a:rPr lang="en-GB" sz="2000" dirty="0">
                <a:latin typeface="Trebuchet MS" pitchFamily="34" charset="0"/>
              </a:rPr>
              <a:t>at least the </a:t>
            </a:r>
            <a:r>
              <a:rPr lang="en-GB" sz="2000" dirty="0" smtClean="0">
                <a:latin typeface="Trebuchet MS" pitchFamily="34" charset="0"/>
              </a:rPr>
              <a:t>national minimum </a:t>
            </a:r>
            <a:r>
              <a:rPr lang="en-GB" sz="2000" dirty="0">
                <a:latin typeface="Trebuchet MS" pitchFamily="34" charset="0"/>
              </a:rPr>
              <a:t>wage,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At least 20 </a:t>
            </a:r>
            <a:r>
              <a:rPr lang="en-GB" sz="2000" dirty="0" err="1" smtClean="0">
                <a:latin typeface="Trebuchet MS" pitchFamily="34" charset="0"/>
              </a:rPr>
              <a:t>hrs</a:t>
            </a:r>
            <a:r>
              <a:rPr lang="en-GB" sz="2000" dirty="0" smtClean="0">
                <a:latin typeface="Trebuchet MS" pitchFamily="34" charset="0"/>
              </a:rPr>
              <a:t>/week,</a:t>
            </a:r>
            <a:endParaRPr lang="en-GB" sz="20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Minimum employment for 3 </a:t>
            </a:r>
            <a:r>
              <a:rPr lang="en-GB" sz="2000" dirty="0" smtClean="0">
                <a:latin typeface="Trebuchet MS" pitchFamily="34" charset="0"/>
              </a:rPr>
              <a:t>months.</a:t>
            </a:r>
            <a:endParaRPr lang="en-GB" sz="2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2" y="5903565"/>
            <a:ext cx="3631952" cy="79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2774" y="908719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rebuchet MS" pitchFamily="34" charset="0"/>
              </a:rPr>
              <a:t>Beyond </a:t>
            </a:r>
            <a:r>
              <a:rPr lang="en-GB" sz="2400" b="1" dirty="0" smtClean="0">
                <a:latin typeface="Trebuchet MS" pitchFamily="34" charset="0"/>
              </a:rPr>
              <a:t>recruitment and funding</a:t>
            </a:r>
          </a:p>
          <a:p>
            <a:endParaRPr lang="en-GB" sz="2000" b="1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rebuchet MS" pitchFamily="34" charset="0"/>
              </a:rPr>
              <a:t>Guaranteed feedback </a:t>
            </a:r>
            <a:r>
              <a:rPr lang="en-GB" sz="2000" dirty="0">
                <a:latin typeface="Trebuchet MS" pitchFamily="34" charset="0"/>
              </a:rPr>
              <a:t>on applications, </a:t>
            </a:r>
            <a:endParaRPr lang="en-GB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W</a:t>
            </a:r>
            <a:r>
              <a:rPr lang="en-GB" sz="2000" dirty="0" smtClean="0">
                <a:latin typeface="Trebuchet MS" pitchFamily="34" charset="0"/>
              </a:rPr>
              <a:t>orkshops </a:t>
            </a:r>
            <a:r>
              <a:rPr lang="en-GB" sz="2000" dirty="0">
                <a:latin typeface="Trebuchet MS" pitchFamily="34" charset="0"/>
              </a:rPr>
              <a:t>on </a:t>
            </a:r>
            <a:r>
              <a:rPr lang="en-GB" sz="2000" dirty="0" smtClean="0">
                <a:latin typeface="Trebuchet MS" pitchFamily="34" charset="0"/>
              </a:rPr>
              <a:t>employability,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R</a:t>
            </a:r>
            <a:r>
              <a:rPr lang="en-GB" sz="2000" dirty="0" smtClean="0">
                <a:latin typeface="Trebuchet MS" pitchFamily="34" charset="0"/>
              </a:rPr>
              <a:t>esources </a:t>
            </a:r>
            <a:r>
              <a:rPr lang="en-GB" sz="2000" dirty="0">
                <a:latin typeface="Trebuchet MS" pitchFamily="34" charset="0"/>
              </a:rPr>
              <a:t>and advice on best application practice (interview skills, CV writing </a:t>
            </a:r>
            <a:r>
              <a:rPr lang="en-GB" sz="2000" dirty="0" err="1">
                <a:latin typeface="Trebuchet MS" pitchFamily="34" charset="0"/>
              </a:rPr>
              <a:t>etc</a:t>
            </a:r>
            <a:r>
              <a:rPr lang="en-GB" sz="2000" dirty="0" smtClean="0">
                <a:latin typeface="Trebuchet MS" pitchFamily="34" charset="0"/>
              </a:rPr>
              <a:t>).</a:t>
            </a:r>
            <a:endParaRPr lang="en-GB" sz="2000" dirty="0">
              <a:latin typeface="Trebuchet MS" pitchFamily="34" charset="0"/>
            </a:endParaRPr>
          </a:p>
          <a:p>
            <a:r>
              <a:rPr lang="en-GB" sz="2000" dirty="0">
                <a:latin typeface="Trebuchet MS" pitchFamily="34" charset="0"/>
              </a:rPr>
              <a:t> </a:t>
            </a:r>
          </a:p>
          <a:p>
            <a:r>
              <a:rPr lang="en-GB" sz="2000" dirty="0" smtClean="0">
                <a:latin typeface="Trebuchet MS" pitchFamily="34" charset="0"/>
              </a:rPr>
              <a:t>New online </a:t>
            </a:r>
            <a:r>
              <a:rPr lang="en-GB" sz="2000" dirty="0">
                <a:latin typeface="Trebuchet MS" pitchFamily="34" charset="0"/>
              </a:rPr>
              <a:t>platform </a:t>
            </a:r>
            <a:r>
              <a:rPr lang="en-GB" sz="2000" dirty="0" smtClean="0">
                <a:latin typeface="Trebuchet MS" pitchFamily="34" charset="0"/>
              </a:rPr>
              <a:t>providing</a:t>
            </a:r>
            <a:r>
              <a:rPr lang="en-GB" sz="2000" dirty="0">
                <a:latin typeface="Trebuchet MS" pitchFamily="34" charset="0"/>
              </a:rPr>
              <a:t> </a:t>
            </a:r>
            <a:r>
              <a:rPr lang="en-GB" sz="2000" dirty="0" smtClean="0">
                <a:latin typeface="Trebuchet MS" pitchFamily="34" charset="0"/>
              </a:rPr>
              <a:t>information </a:t>
            </a:r>
            <a:r>
              <a:rPr lang="en-GB" sz="2000" dirty="0" smtClean="0">
                <a:latin typeface="Trebuchet MS" pitchFamily="34" charset="0"/>
              </a:rPr>
              <a:t>covering</a:t>
            </a:r>
            <a:endParaRPr lang="en-GB" sz="2000" dirty="0" smtClean="0">
              <a:latin typeface="Trebuchet MS" pitchFamily="34" charset="0"/>
            </a:endParaRPr>
          </a:p>
          <a:p>
            <a:endParaRPr lang="en-GB" sz="20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G</a:t>
            </a:r>
            <a:r>
              <a:rPr lang="en-GB" sz="2000" dirty="0" smtClean="0">
                <a:latin typeface="Trebuchet MS" pitchFamily="34" charset="0"/>
              </a:rPr>
              <a:t>raduate </a:t>
            </a:r>
            <a:r>
              <a:rPr lang="en-GB" sz="2000" dirty="0">
                <a:latin typeface="Trebuchet MS" pitchFamily="34" charset="0"/>
              </a:rPr>
              <a:t>employability, 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Application and interview advice,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Tips on how to effectively structure and organise workloads,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And more.</a:t>
            </a:r>
          </a:p>
          <a:p>
            <a:endParaRPr lang="en-GB" sz="16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2" y="5903565"/>
            <a:ext cx="3631952" cy="79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2774" y="908719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rebuchet MS" pitchFamily="34" charset="0"/>
              </a:rPr>
              <a:t>Engaging Employers</a:t>
            </a:r>
            <a:endParaRPr lang="en-GB" sz="2400" dirty="0">
              <a:latin typeface="Trebuchet MS" pitchFamily="34" charset="0"/>
            </a:endParaRPr>
          </a:p>
          <a:p>
            <a:r>
              <a:rPr lang="en-GB" sz="2000" dirty="0">
                <a:latin typeface="Trebuchet MS" pitchFamily="34" charset="0"/>
              </a:rPr>
              <a:t> </a:t>
            </a:r>
          </a:p>
          <a:p>
            <a:r>
              <a:rPr lang="en-GB" sz="2000" dirty="0">
                <a:latin typeface="Trebuchet MS" pitchFamily="34" charset="0"/>
              </a:rPr>
              <a:t>F</a:t>
            </a:r>
            <a:r>
              <a:rPr lang="en-GB" sz="2000" dirty="0" smtClean="0">
                <a:latin typeface="Trebuchet MS" pitchFamily="34" charset="0"/>
              </a:rPr>
              <a:t>unded </a:t>
            </a:r>
            <a:r>
              <a:rPr lang="en-GB" sz="2000" dirty="0">
                <a:latin typeface="Trebuchet MS" pitchFamily="34" charset="0"/>
              </a:rPr>
              <a:t>internships focus on SMEs, social enterprises and start-ups.</a:t>
            </a:r>
          </a:p>
          <a:p>
            <a:endParaRPr lang="en-GB" sz="2000" b="1" dirty="0" smtClean="0">
              <a:latin typeface="Trebuchet MS" pitchFamily="34" charset="0"/>
            </a:endParaRPr>
          </a:p>
          <a:p>
            <a:r>
              <a:rPr lang="en-GB" sz="2000" dirty="0">
                <a:latin typeface="Trebuchet MS" pitchFamily="34" charset="0"/>
              </a:rPr>
              <a:t>Our </a:t>
            </a:r>
            <a:r>
              <a:rPr lang="en-GB" sz="2000" dirty="0" smtClean="0">
                <a:latin typeface="Trebuchet MS" pitchFamily="34" charset="0"/>
              </a:rPr>
              <a:t>USPs</a:t>
            </a:r>
            <a:endParaRPr lang="en-GB" sz="2000" dirty="0">
              <a:latin typeface="Trebuchet MS" pitchFamily="34" charset="0"/>
            </a:endParaRPr>
          </a:p>
          <a:p>
            <a:r>
              <a:rPr lang="en-GB" sz="2000" dirty="0">
                <a:latin typeface="Trebuchet MS" pitchFamily="34" charset="0"/>
              </a:rPr>
              <a:t>a. C</a:t>
            </a:r>
            <a:r>
              <a:rPr lang="en-GB" sz="2000" dirty="0" smtClean="0">
                <a:latin typeface="Trebuchet MS" pitchFamily="34" charset="0"/>
              </a:rPr>
              <a:t>ross-sector </a:t>
            </a:r>
            <a:r>
              <a:rPr lang="en-GB" sz="2000" dirty="0">
                <a:latin typeface="Trebuchet MS" pitchFamily="34" charset="0"/>
              </a:rPr>
              <a:t>organisations</a:t>
            </a:r>
            <a:r>
              <a:rPr lang="en-GB" sz="2000" dirty="0" smtClean="0">
                <a:latin typeface="Trebuchet MS" pitchFamily="34" charset="0"/>
              </a:rPr>
              <a:t>.</a:t>
            </a:r>
            <a:endParaRPr lang="en-GB" sz="2000" dirty="0">
              <a:latin typeface="Trebuchet MS" pitchFamily="34" charset="0"/>
            </a:endParaRPr>
          </a:p>
          <a:p>
            <a:r>
              <a:rPr lang="en-GB" sz="2000" dirty="0">
                <a:latin typeface="Trebuchet MS" pitchFamily="34" charset="0"/>
              </a:rPr>
              <a:t>b. </a:t>
            </a:r>
            <a:r>
              <a:rPr lang="en-GB" sz="2000" dirty="0" smtClean="0">
                <a:latin typeface="Trebuchet MS" pitchFamily="34" charset="0"/>
              </a:rPr>
              <a:t>No paperwork </a:t>
            </a:r>
            <a:r>
              <a:rPr lang="en-GB" sz="2000" dirty="0">
                <a:latin typeface="Trebuchet MS" pitchFamily="34" charset="0"/>
              </a:rPr>
              <a:t>and no continual assessment.  </a:t>
            </a:r>
          </a:p>
          <a:p>
            <a:r>
              <a:rPr lang="en-GB" sz="2000" dirty="0" smtClean="0">
                <a:latin typeface="Trebuchet MS" pitchFamily="34" charset="0"/>
              </a:rPr>
              <a:t>c. Assistance in drawing </a:t>
            </a:r>
            <a:r>
              <a:rPr lang="en-GB" sz="2000" dirty="0">
                <a:latin typeface="Trebuchet MS" pitchFamily="34" charset="0"/>
              </a:rPr>
              <a:t>up a job spec </a:t>
            </a:r>
            <a:r>
              <a:rPr lang="en-GB" sz="2000" dirty="0" smtClean="0">
                <a:latin typeface="Trebuchet MS" pitchFamily="34" charset="0"/>
              </a:rPr>
              <a:t>and scoping specific projects/tasks</a:t>
            </a:r>
            <a:endParaRPr lang="en-GB" sz="2000" dirty="0">
              <a:latin typeface="Trebuchet MS" pitchFamily="34" charset="0"/>
            </a:endParaRPr>
          </a:p>
          <a:p>
            <a:r>
              <a:rPr lang="en-GB" sz="2000" dirty="0">
                <a:latin typeface="Trebuchet MS" pitchFamily="34" charset="0"/>
              </a:rPr>
              <a:t>d</a:t>
            </a:r>
            <a:r>
              <a:rPr lang="en-GB" sz="2000" dirty="0" smtClean="0">
                <a:latin typeface="Trebuchet MS" pitchFamily="34" charset="0"/>
              </a:rPr>
              <a:t>. Cover the entire recruitment process (advertising, short-listing </a:t>
            </a:r>
            <a:r>
              <a:rPr lang="en-GB" sz="2000" dirty="0" err="1" smtClean="0">
                <a:latin typeface="Trebuchet MS" pitchFamily="34" charset="0"/>
              </a:rPr>
              <a:t>etc</a:t>
            </a:r>
            <a:r>
              <a:rPr lang="en-GB" sz="2000" dirty="0" smtClean="0">
                <a:latin typeface="Trebuchet MS" pitchFamily="34" charset="0"/>
              </a:rPr>
              <a:t>) saving time and money.</a:t>
            </a:r>
          </a:p>
          <a:p>
            <a:r>
              <a:rPr lang="en-GB" sz="2000" dirty="0" smtClean="0">
                <a:latin typeface="Trebuchet MS" pitchFamily="34" charset="0"/>
              </a:rPr>
              <a:t>e. FREE service.</a:t>
            </a:r>
            <a:endParaRPr lang="en-GB" sz="2000" dirty="0">
              <a:latin typeface="Trebuchet MS" pitchFamily="34" charset="0"/>
            </a:endParaRPr>
          </a:p>
          <a:p>
            <a:endParaRPr lang="en-GB" sz="16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99592"/>
            <a:ext cx="9144001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12" y="6093296"/>
            <a:ext cx="2540000" cy="603250"/>
          </a:xfrm>
          <a:prstGeom prst="rect">
            <a:avLst/>
          </a:prstGeom>
        </p:spPr>
      </p:pic>
      <p:pic>
        <p:nvPicPr>
          <p:cNvPr id="4098" name="Picture 2" descr="C:\Users\Sascha Strupp\Desktop\CSPP\Adopt an Intern\German Exchange\128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1320187" cy="137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48400" y="3276600"/>
            <a:ext cx="2533650" cy="35052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5536" y="2582444"/>
            <a:ext cx="1728192" cy="91700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57084" y="4077072"/>
            <a:ext cx="2952328" cy="144366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90600" y="4953000"/>
            <a:ext cx="2552140" cy="1461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2200" y="762000"/>
            <a:ext cx="2108200" cy="1892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7800" y="1295400"/>
            <a:ext cx="168910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52600" y="3886200"/>
            <a:ext cx="13843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2" y="5903565"/>
            <a:ext cx="3631952" cy="79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2774" y="908719"/>
            <a:ext cx="77768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rebuchet MS" pitchFamily="34" charset="0"/>
              </a:rPr>
              <a:t>Engaging </a:t>
            </a:r>
            <a:r>
              <a:rPr lang="en-GB" sz="2400" b="1" dirty="0" smtClean="0">
                <a:latin typeface="Trebuchet MS" pitchFamily="34" charset="0"/>
              </a:rPr>
              <a:t>Graduates</a:t>
            </a:r>
          </a:p>
          <a:p>
            <a:endParaRPr lang="en-GB" sz="2000" b="1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U</a:t>
            </a:r>
            <a:r>
              <a:rPr lang="en-GB" sz="2000" dirty="0" smtClean="0">
                <a:latin typeface="Trebuchet MS" pitchFamily="34" charset="0"/>
              </a:rPr>
              <a:t>niversities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S</a:t>
            </a:r>
            <a:r>
              <a:rPr lang="en-GB" sz="2000" dirty="0" smtClean="0">
                <a:latin typeface="Trebuchet MS" pitchFamily="34" charset="0"/>
              </a:rPr>
              <a:t>ocial media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rebuchet MS" pitchFamily="34" charset="0"/>
              </a:rPr>
              <a:t>Website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Networking opportunities</a:t>
            </a:r>
          </a:p>
          <a:p>
            <a:endParaRPr lang="en-GB" sz="2000" dirty="0" smtClean="0">
              <a:latin typeface="Trebuchet MS" pitchFamily="34" charset="0"/>
            </a:endParaRPr>
          </a:p>
          <a:p>
            <a:endParaRPr lang="en-GB" sz="2000" b="1" dirty="0" smtClean="0">
              <a:latin typeface="Trebuchet MS" pitchFamily="34" charset="0"/>
            </a:endParaRPr>
          </a:p>
          <a:p>
            <a:pPr algn="ctr"/>
            <a:r>
              <a:rPr lang="en-GB" sz="2000" b="1" dirty="0" smtClean="0">
                <a:latin typeface="Trebuchet MS" pitchFamily="34" charset="0"/>
              </a:rPr>
              <a:t>We offer fair and accessible internships.</a:t>
            </a:r>
            <a:endParaRPr lang="en-GB" sz="2000" b="1" dirty="0">
              <a:latin typeface="Trebuchet MS" pitchFamily="34" charset="0"/>
            </a:endParaRPr>
          </a:p>
          <a:p>
            <a:endParaRPr lang="en-GB" sz="2000" b="1" dirty="0" smtClean="0">
              <a:latin typeface="Trebuchet MS" pitchFamily="34" charset="0"/>
            </a:endParaRPr>
          </a:p>
          <a:p>
            <a:r>
              <a:rPr lang="en-GB" sz="2000" b="1" dirty="0" smtClean="0">
                <a:latin typeface="Trebuchet MS" pitchFamily="34" charset="0"/>
              </a:rPr>
              <a:t>FAIR – paid internships</a:t>
            </a:r>
          </a:p>
          <a:p>
            <a:endParaRPr lang="en-GB" sz="2000" b="1" dirty="0">
              <a:latin typeface="Trebuchet MS" pitchFamily="34" charset="0"/>
            </a:endParaRPr>
          </a:p>
          <a:p>
            <a:r>
              <a:rPr lang="en-GB" sz="2000" b="1" dirty="0" smtClean="0">
                <a:latin typeface="Trebuchet MS" pitchFamily="34" charset="0"/>
              </a:rPr>
              <a:t>ACCESSIBLE - </a:t>
            </a:r>
            <a:r>
              <a:rPr lang="en-GB" sz="2000" b="1" dirty="0">
                <a:latin typeface="Trebuchet MS" pitchFamily="34" charset="0"/>
              </a:rPr>
              <a:t>open and transparent recruitment </a:t>
            </a:r>
            <a:r>
              <a:rPr lang="en-GB" sz="2000" b="1" dirty="0" smtClean="0">
                <a:latin typeface="Trebuchet MS" pitchFamily="34" charset="0"/>
              </a:rPr>
              <a:t>process, it’s what you know not who you know</a:t>
            </a:r>
          </a:p>
          <a:p>
            <a:endParaRPr lang="en-GB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99" y="404664"/>
            <a:ext cx="7315214" cy="513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12" y="6093296"/>
            <a:ext cx="2540000" cy="60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3651" y="5723964"/>
            <a:ext cx="599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rebuchet MS" pitchFamily="34" charset="0"/>
              </a:rPr>
              <a:t>Our 100</a:t>
            </a:r>
            <a:r>
              <a:rPr lang="en-GB" baseline="30000" dirty="0" smtClean="0">
                <a:latin typeface="Trebuchet MS" pitchFamily="34" charset="0"/>
              </a:rPr>
              <a:t>th</a:t>
            </a:r>
            <a:r>
              <a:rPr lang="en-GB" dirty="0" smtClean="0">
                <a:latin typeface="Trebuchet MS" pitchFamily="34" charset="0"/>
              </a:rPr>
              <a:t> intern with the Education  Minister</a:t>
            </a:r>
            <a:endParaRPr lang="en-GB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"/>
            <a:ext cx="9142413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2" y="5903565"/>
            <a:ext cx="3631952" cy="796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0826" y="1196752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GB" sz="3600" dirty="0" smtClean="0"/>
              <a:t>Context</a:t>
            </a:r>
          </a:p>
          <a:p>
            <a:pPr marL="400050" indent="-400050">
              <a:buAutoNum type="romanUcPeriod"/>
            </a:pPr>
            <a:endParaRPr lang="en-GB" dirty="0" smtClean="0"/>
          </a:p>
          <a:p>
            <a:pPr marL="400050" indent="-400050">
              <a:buAutoNum type="romanUcPeriod"/>
            </a:pPr>
            <a:r>
              <a:rPr lang="en-GB" sz="3600" dirty="0" smtClean="0"/>
              <a:t> What is Adopt an Intern?</a:t>
            </a:r>
          </a:p>
          <a:p>
            <a:pPr marL="400050" indent="-400050">
              <a:buAutoNum type="romanUcPeriod"/>
            </a:pPr>
            <a:endParaRPr lang="en-GB" dirty="0" smtClean="0"/>
          </a:p>
          <a:p>
            <a:pPr marL="400050" indent="-400050">
              <a:buAutoNum type="romanUcPeriod"/>
            </a:pPr>
            <a:r>
              <a:rPr lang="en-GB" sz="3600" dirty="0" smtClean="0"/>
              <a:t> Engaging Employers</a:t>
            </a:r>
          </a:p>
          <a:p>
            <a:pPr marL="400050" indent="-400050">
              <a:buAutoNum type="romanUcPeriod"/>
            </a:pPr>
            <a:endParaRPr lang="en-GB" dirty="0" smtClean="0"/>
          </a:p>
          <a:p>
            <a:pPr marL="400050" indent="-400050">
              <a:buAutoNum type="romanUcPeriod"/>
            </a:pPr>
            <a:r>
              <a:rPr lang="en-GB" sz="3600" dirty="0" smtClean="0"/>
              <a:t> Engaging Graduates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703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2" y="5903565"/>
            <a:ext cx="3631952" cy="796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6810" y="1505254"/>
            <a:ext cx="71287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rebuchet MS" pitchFamily="34" charset="0"/>
              </a:rPr>
              <a:t>Context - Scotland</a:t>
            </a:r>
          </a:p>
          <a:p>
            <a:endParaRPr lang="en-GB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rebuchet MS" pitchFamily="34" charset="0"/>
              </a:rPr>
              <a:t>5 million inhabitants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rebuchet MS" pitchFamily="34" charset="0"/>
              </a:rPr>
              <a:t>15 universities (~240,000 </a:t>
            </a:r>
            <a:r>
              <a:rPr lang="en-GB" sz="2000" dirty="0">
                <a:latin typeface="Trebuchet MS" pitchFamily="34" charset="0"/>
              </a:rPr>
              <a:t>students at any one </a:t>
            </a:r>
            <a:r>
              <a:rPr lang="en-GB" sz="2000" dirty="0" smtClean="0">
                <a:latin typeface="Trebuchet MS" pitchFamily="34" charset="0"/>
              </a:rPr>
              <a:t>time)</a:t>
            </a:r>
            <a:endParaRPr lang="en-GB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rebuchet MS" pitchFamily="34" charset="0"/>
              </a:rPr>
              <a:t>35,185 </a:t>
            </a:r>
            <a:r>
              <a:rPr lang="en-GB" sz="2000" dirty="0">
                <a:latin typeface="Trebuchet MS" pitchFamily="34" charset="0"/>
              </a:rPr>
              <a:t>graduates in the academic year </a:t>
            </a:r>
            <a:r>
              <a:rPr lang="en-GB" sz="2000" dirty="0" smtClean="0">
                <a:latin typeface="Trebuchet MS" pitchFamily="34" charset="0"/>
              </a:rPr>
              <a:t>2009/2010 (increasing)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total unemployment in Scotland 7.8</a:t>
            </a:r>
            <a:r>
              <a:rPr lang="en-GB" sz="2000" dirty="0" smtClean="0">
                <a:latin typeface="Trebuchet MS" pitchFamily="34" charset="0"/>
              </a:rPr>
              <a:t>% (2011)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rebuchet MS" pitchFamily="34" charset="0"/>
              </a:rPr>
              <a:t>graduate unemployment 18.9</a:t>
            </a:r>
            <a:r>
              <a:rPr lang="en-GB" sz="2000" dirty="0">
                <a:latin typeface="Trebuchet MS" pitchFamily="34" charset="0"/>
              </a:rPr>
              <a:t>%  </a:t>
            </a:r>
            <a:r>
              <a:rPr lang="en-GB" sz="2000" dirty="0" smtClean="0">
                <a:latin typeface="Trebuchet MS" pitchFamily="34" charset="0"/>
              </a:rPr>
              <a:t>(Q4 2011)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rebuchet MS" pitchFamily="34" charset="0"/>
              </a:rPr>
              <a:t>Underemployment not statistically raised</a:t>
            </a:r>
          </a:p>
          <a:p>
            <a:endParaRPr lang="en-GB" sz="2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2" y="5903565"/>
            <a:ext cx="3631952" cy="796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6810" y="1505254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I</a:t>
            </a:r>
            <a:r>
              <a:rPr lang="en-GB" sz="2000" dirty="0" smtClean="0">
                <a:latin typeface="Trebuchet MS" pitchFamily="34" charset="0"/>
              </a:rPr>
              <a:t>nitial employment after graduation increasingly difficult to obtain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H</a:t>
            </a:r>
            <a:r>
              <a:rPr lang="en-GB" sz="2000" dirty="0" smtClean="0">
                <a:latin typeface="Trebuchet MS" pitchFamily="34" charset="0"/>
              </a:rPr>
              <a:t>alf </a:t>
            </a:r>
            <a:r>
              <a:rPr lang="en-GB" sz="2000" dirty="0">
                <a:latin typeface="Trebuchet MS" pitchFamily="34" charset="0"/>
              </a:rPr>
              <a:t>of employers would not hire someone without any work </a:t>
            </a:r>
            <a:r>
              <a:rPr lang="en-GB" sz="2000" dirty="0" smtClean="0">
                <a:latin typeface="Trebuchet MS" pitchFamily="34" charset="0"/>
              </a:rPr>
              <a:t>experience (High Fliers Survey Dec 2011)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rebuchet MS" pitchFamily="34" charset="0"/>
              </a:rPr>
              <a:t>Graduate catch-22 </a:t>
            </a:r>
            <a:r>
              <a:rPr lang="en-GB" sz="2000" dirty="0">
                <a:latin typeface="Trebuchet MS" pitchFamily="34" charset="0"/>
              </a:rPr>
              <a:t>situation: unable to gain work experience without having work experience</a:t>
            </a:r>
          </a:p>
        </p:txBody>
      </p:sp>
    </p:spTree>
    <p:extLst>
      <p:ext uri="{BB962C8B-B14F-4D97-AF65-F5344CB8AC3E}">
        <p14:creationId xmlns:p14="http://schemas.microsoft.com/office/powerpoint/2010/main" val="269847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"/>
            <a:ext cx="9142413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216024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latin typeface="Trebuchet MS" pitchFamily="34" charset="0"/>
              </a:rPr>
              <a:t/>
            </a:r>
            <a:br>
              <a:rPr lang="en-GB" sz="4800" b="1" dirty="0" smtClean="0">
                <a:latin typeface="Trebuchet MS" pitchFamily="34" charset="0"/>
              </a:rPr>
            </a:br>
            <a:r>
              <a:rPr lang="en-GB" sz="4800" b="1" dirty="0" smtClean="0">
                <a:latin typeface="Trebuchet MS" pitchFamily="34" charset="0"/>
              </a:rPr>
              <a:t>Adopt an Intern</a:t>
            </a:r>
            <a:endParaRPr lang="en-GB" sz="4800" b="1" dirty="0">
              <a:latin typeface="Trebuchet MS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13176"/>
            <a:ext cx="4136008" cy="115696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3568" y="5013176"/>
            <a:ext cx="1224136" cy="12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2" y="5903565"/>
            <a:ext cx="3631952" cy="79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2774" y="908719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rebuchet MS" pitchFamily="34" charset="0"/>
              </a:rPr>
              <a:t>What is Adopt an Intern?</a:t>
            </a:r>
          </a:p>
          <a:p>
            <a:endParaRPr lang="en-GB" sz="2000" b="1" dirty="0">
              <a:latin typeface="Trebuchet MS" pitchFamily="34" charset="0"/>
            </a:endParaRPr>
          </a:p>
          <a:p>
            <a:r>
              <a:rPr lang="en-GB" sz="2000" dirty="0">
                <a:latin typeface="Trebuchet MS" pitchFamily="34" charset="0"/>
              </a:rPr>
              <a:t>Adopt an Intern is a </a:t>
            </a:r>
            <a:r>
              <a:rPr lang="en-GB" sz="2000" dirty="0" smtClean="0">
                <a:latin typeface="Trebuchet MS" pitchFamily="34" charset="0"/>
              </a:rPr>
              <a:t>graduate placement programme </a:t>
            </a:r>
            <a:r>
              <a:rPr lang="en-GB" sz="2000" dirty="0">
                <a:latin typeface="Trebuchet MS" pitchFamily="34" charset="0"/>
              </a:rPr>
              <a:t>by an independent, non-partisan public policy think-tank funded primarily by the Scottish government and member contributions. </a:t>
            </a:r>
          </a:p>
          <a:p>
            <a:r>
              <a:rPr lang="en-GB" sz="2000" dirty="0">
                <a:latin typeface="Trebuchet MS" pitchFamily="34" charset="0"/>
              </a:rPr>
              <a:t> </a:t>
            </a:r>
          </a:p>
          <a:p>
            <a:r>
              <a:rPr lang="en-GB" sz="2000" dirty="0">
                <a:latin typeface="Trebuchet MS" pitchFamily="34" charset="0"/>
              </a:rPr>
              <a:t>We advertise and facilitate paid internships for recent graduates and postgraduates with organisations across all sectors</a:t>
            </a:r>
            <a:r>
              <a:rPr lang="en-GB" sz="2000" dirty="0" smtClean="0">
                <a:latin typeface="Trebuchet MS" pitchFamily="34" charset="0"/>
              </a:rPr>
              <a:t>.</a:t>
            </a:r>
          </a:p>
          <a:p>
            <a:r>
              <a:rPr lang="en-GB" sz="2000" dirty="0">
                <a:latin typeface="Trebuchet MS" pitchFamily="34" charset="0"/>
              </a:rPr>
              <a:t> </a:t>
            </a:r>
            <a:endParaRPr lang="en-GB" sz="2000" dirty="0" smtClean="0">
              <a:latin typeface="Trebuchet MS" pitchFamily="34" charset="0"/>
            </a:endParaRPr>
          </a:p>
          <a:p>
            <a:r>
              <a:rPr lang="en-GB" sz="2000" dirty="0">
                <a:latin typeface="Trebuchet MS" pitchFamily="34" charset="0"/>
              </a:rPr>
              <a:t>The programme aims to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create routes to graduate employment, accessible to all, with organisations across all sectors,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imbed a vibrant, accessible and fair internship culture in Scotland,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create new opportunities for employers to take on young enthusiastic graduates</a:t>
            </a:r>
            <a:r>
              <a:rPr lang="en-GB" sz="2000" dirty="0" smtClean="0">
                <a:latin typeface="Trebuchet MS" pitchFamily="34" charset="0"/>
              </a:rPr>
              <a:t>.</a:t>
            </a:r>
            <a:endParaRPr lang="en-GB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0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2" y="5903565"/>
            <a:ext cx="3631952" cy="79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2774" y="908719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rebuchet MS" pitchFamily="34" charset="0"/>
              </a:rPr>
              <a:t>160 graduate internships in 22 months</a:t>
            </a:r>
            <a:endParaRPr lang="en-GB" sz="20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~60% of participants </a:t>
            </a:r>
            <a:r>
              <a:rPr lang="en-GB" sz="2000" dirty="0" smtClean="0">
                <a:latin typeface="Trebuchet MS" pitchFamily="34" charset="0"/>
              </a:rPr>
              <a:t>go </a:t>
            </a:r>
            <a:r>
              <a:rPr lang="en-GB" sz="2000" dirty="0">
                <a:latin typeface="Trebuchet MS" pitchFamily="34" charset="0"/>
              </a:rPr>
              <a:t>into full-time employment with the internship host organisation or another </a:t>
            </a:r>
            <a:r>
              <a:rPr lang="en-GB" sz="2000" dirty="0" smtClean="0">
                <a:latin typeface="Trebuchet MS" pitchFamily="34" charset="0"/>
              </a:rPr>
              <a:t>employer within a month </a:t>
            </a:r>
            <a:r>
              <a:rPr lang="en-GB" sz="2000" dirty="0" smtClean="0">
                <a:latin typeface="Trebuchet MS" pitchFamily="34" charset="0"/>
              </a:rPr>
              <a:t>of completing their </a:t>
            </a:r>
            <a:r>
              <a:rPr lang="en-GB" sz="2000" dirty="0" smtClean="0">
                <a:latin typeface="Trebuchet MS" pitchFamily="34" charset="0"/>
              </a:rPr>
              <a:t>internship</a:t>
            </a:r>
            <a:endParaRPr lang="en-GB" sz="2000" dirty="0">
              <a:latin typeface="Trebuchet MS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868343"/>
              </p:ext>
            </p:extLst>
          </p:nvPr>
        </p:nvGraphicFramePr>
        <p:xfrm>
          <a:off x="1691680" y="2708920"/>
          <a:ext cx="5400600" cy="278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844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2" y="5903565"/>
            <a:ext cx="3631952" cy="796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2774" y="908719"/>
            <a:ext cx="77768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r>
              <a:rPr lang="en-GB" sz="2400" b="1" dirty="0" smtClean="0">
                <a:latin typeface="Trebuchet MS" pitchFamily="34" charset="0"/>
              </a:rPr>
              <a:t>Why </a:t>
            </a:r>
            <a:r>
              <a:rPr lang="en-GB" sz="2400" b="1" dirty="0">
                <a:latin typeface="Trebuchet MS" pitchFamily="34" charset="0"/>
              </a:rPr>
              <a:t>internships</a:t>
            </a:r>
            <a:r>
              <a:rPr lang="en-GB" sz="2400" b="1" dirty="0" smtClean="0">
                <a:latin typeface="Trebuchet MS" pitchFamily="34" charset="0"/>
              </a:rPr>
              <a:t>?</a:t>
            </a:r>
            <a:endParaRPr lang="en-GB" sz="2400" dirty="0" smtClean="0">
              <a:latin typeface="Trebuchet MS" pitchFamily="34" charset="0"/>
            </a:endParaRPr>
          </a:p>
          <a:p>
            <a:endParaRPr lang="en-GB" sz="20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W</a:t>
            </a:r>
            <a:r>
              <a:rPr lang="en-GB" sz="2000" dirty="0" smtClean="0">
                <a:latin typeface="Trebuchet MS" pitchFamily="34" charset="0"/>
              </a:rPr>
              <a:t>ork </a:t>
            </a:r>
            <a:r>
              <a:rPr lang="en-GB" sz="2000" dirty="0">
                <a:latin typeface="Trebuchet MS" pitchFamily="34" charset="0"/>
              </a:rPr>
              <a:t>experience drastically improves chances of obtaining full-time employment  </a:t>
            </a:r>
          </a:p>
          <a:p>
            <a:endParaRPr lang="en-GB" sz="2000" dirty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latin typeface="Trebuchet MS" pitchFamily="34" charset="0"/>
              </a:rPr>
              <a:t>L</a:t>
            </a:r>
            <a:r>
              <a:rPr lang="en-GB" sz="2000" dirty="0" smtClean="0">
                <a:latin typeface="Trebuchet MS" pitchFamily="34" charset="0"/>
              </a:rPr>
              <a:t>evels </a:t>
            </a:r>
            <a:r>
              <a:rPr lang="en-GB" sz="2000" dirty="0">
                <a:latin typeface="Trebuchet MS" pitchFamily="34" charset="0"/>
              </a:rPr>
              <a:t>of graduate un- and underemployment clearly demonstrate a need for new opportunities and </a:t>
            </a:r>
            <a:r>
              <a:rPr lang="en-GB" sz="2000" dirty="0" smtClean="0">
                <a:latin typeface="Trebuchet MS" pitchFamily="34" charset="0"/>
              </a:rPr>
              <a:t>pathways</a:t>
            </a:r>
            <a:endParaRPr lang="en-GB" sz="2000" b="1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b="1" dirty="0" smtClean="0">
              <a:latin typeface="Trebuchet MS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Trebuchet MS" pitchFamily="34" charset="0"/>
              </a:rPr>
              <a:t>Current job market particularly affects graduates </a:t>
            </a:r>
            <a:r>
              <a:rPr lang="en-GB" sz="2000" dirty="0">
                <a:latin typeface="Trebuchet MS" pitchFamily="34" charset="0"/>
              </a:rPr>
              <a:t>in disciplines without clearly defined career </a:t>
            </a:r>
            <a:r>
              <a:rPr lang="en-GB" sz="2000" dirty="0" smtClean="0">
                <a:latin typeface="Trebuchet MS" pitchFamily="34" charset="0"/>
              </a:rPr>
              <a:t>roles</a:t>
            </a:r>
            <a:endParaRPr lang="en-GB" sz="20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9"/>
            <a:ext cx="9142413" cy="68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216024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latin typeface="Trebuchet MS" pitchFamily="34" charset="0"/>
              </a:rPr>
              <a:t/>
            </a:r>
            <a:br>
              <a:rPr lang="en-GB" sz="4800" b="1" dirty="0" smtClean="0">
                <a:latin typeface="Trebuchet MS" pitchFamily="34" charset="0"/>
              </a:rPr>
            </a:br>
            <a:r>
              <a:rPr lang="en-GB" sz="4800" b="1" dirty="0" smtClean="0">
                <a:latin typeface="Trebuchet MS" pitchFamily="34" charset="0"/>
              </a:rPr>
              <a:t>Adopt an Intern</a:t>
            </a:r>
            <a:endParaRPr lang="en-GB" sz="4800" b="1" dirty="0">
              <a:latin typeface="Trebuchet MS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13176"/>
            <a:ext cx="4136008" cy="115696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3568" y="5013176"/>
            <a:ext cx="1224136" cy="12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309</Words>
  <Application>Microsoft Office PowerPoint</Application>
  <PresentationFormat>On-screen Show (4:3)</PresentationFormat>
  <Paragraphs>115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Adopt An Intern An Initiative by the  Centre for Scottish Public Policy</vt:lpstr>
      <vt:lpstr>PowerPoint Presentation</vt:lpstr>
      <vt:lpstr>PowerPoint Presentation</vt:lpstr>
      <vt:lpstr>PowerPoint Presentation</vt:lpstr>
      <vt:lpstr> Adopt an Intern</vt:lpstr>
      <vt:lpstr>PowerPoint Presentation</vt:lpstr>
      <vt:lpstr>PowerPoint Presentation</vt:lpstr>
      <vt:lpstr>PowerPoint Presentation</vt:lpstr>
      <vt:lpstr> Adopt an Intern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Scotland – Lower Saxony Intern Exchange Programme</dc:title>
  <dc:creator>Sascha Strupp</dc:creator>
  <cp:lastModifiedBy>Sascha Strupp</cp:lastModifiedBy>
  <cp:revision>37</cp:revision>
  <dcterms:created xsi:type="dcterms:W3CDTF">2011-11-16T23:08:48Z</dcterms:created>
  <dcterms:modified xsi:type="dcterms:W3CDTF">2012-05-11T16:10:20Z</dcterms:modified>
</cp:coreProperties>
</file>