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2" r:id="rId5"/>
    <p:sldId id="264" r:id="rId6"/>
    <p:sldId id="267" r:id="rId7"/>
    <p:sldId id="268" r:id="rId8"/>
    <p:sldId id="265" r:id="rId9"/>
    <p:sldId id="266" r:id="rId10"/>
    <p:sldId id="281" r:id="rId11"/>
    <p:sldId id="269" r:id="rId12"/>
    <p:sldId id="271" r:id="rId13"/>
    <p:sldId id="272" r:id="rId14"/>
    <p:sldId id="273" r:id="rId15"/>
    <p:sldId id="274" r:id="rId16"/>
    <p:sldId id="275" r:id="rId17"/>
    <p:sldId id="276" r:id="rId18"/>
    <p:sldId id="277" r:id="rId19"/>
    <p:sldId id="278" r:id="rId20"/>
    <p:sldId id="279" r:id="rId21"/>
    <p:sldId id="282" r:id="rId22"/>
    <p:sldId id="283" r:id="rId23"/>
    <p:sldId id="284" r:id="rId24"/>
    <p:sldId id="285" r:id="rId25"/>
    <p:sldId id="287" r:id="rId26"/>
    <p:sldId id="288" r:id="rId27"/>
    <p:sldId id="290" r:id="rId28"/>
    <p:sldId id="291" r:id="rId29"/>
    <p:sldId id="286"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varScale="1">
        <p:scale>
          <a:sx n="73" d="100"/>
          <a:sy n="73" d="100"/>
        </p:scale>
        <p:origin x="-10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15375" y="0"/>
            <a:ext cx="2918830" cy="493316"/>
          </a:xfrm>
          <a:prstGeom prst="rect">
            <a:avLst/>
          </a:prstGeom>
        </p:spPr>
        <p:txBody>
          <a:bodyPr vert="horz" lIns="92492" tIns="46246" rIns="92492" bIns="46246" rtlCol="0"/>
          <a:lstStyle>
            <a:lvl1pPr algn="r">
              <a:defRPr sz="1200"/>
            </a:lvl1pPr>
          </a:lstStyle>
          <a:p>
            <a:fld id="{A4363744-91F4-48CC-8109-D094CB4239D3}" type="datetimeFigureOut">
              <a:rPr lang="en-US" smtClean="0"/>
              <a:pPr/>
              <a:t>1/25/2013</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0" cy="49331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2492" tIns="46246" rIns="92492" bIns="46246" rtlCol="0" anchor="b"/>
          <a:lstStyle>
            <a:lvl1pPr algn="r">
              <a:defRPr sz="1200"/>
            </a:lvl1pPr>
          </a:lstStyle>
          <a:p>
            <a:fld id="{5231544E-A597-4C7F-AA1C-0AD49AAD3197}" type="slidenum">
              <a:rPr lang="en-US" smtClean="0"/>
              <a:pPr/>
              <a:t>‹#›</a:t>
            </a:fld>
            <a:endParaRPr lang="en-US"/>
          </a:p>
        </p:txBody>
      </p:sp>
    </p:spTree>
    <p:extLst>
      <p:ext uri="{BB962C8B-B14F-4D97-AF65-F5344CB8AC3E}">
        <p14:creationId xmlns:p14="http://schemas.microsoft.com/office/powerpoint/2010/main" val="189585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231544E-A597-4C7F-AA1C-0AD49AAD319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13314-D11B-4A46-8150-58B92309FD31}"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13314-D11B-4A46-8150-58B92309FD31}"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13314-D11B-4A46-8150-58B92309FD31}"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13314-D11B-4A46-8150-58B92309FD31}"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13314-D11B-4A46-8150-58B92309FD31}"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13314-D11B-4A46-8150-58B92309FD31}"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13314-D11B-4A46-8150-58B92309FD31}" type="datetimeFigureOut">
              <a:rPr lang="en-US" smtClean="0"/>
              <a:pPr/>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13314-D11B-4A46-8150-58B92309FD31}" type="datetimeFigureOut">
              <a:rPr lang="en-US" smtClean="0"/>
              <a:pPr/>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13314-D11B-4A46-8150-58B92309FD31}"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13314-D11B-4A46-8150-58B92309FD31}"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13314-D11B-4A46-8150-58B92309FD31}"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6BF9-F2B9-4E8F-B7E9-E5E761E6BF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13314-D11B-4A46-8150-58B92309FD31}" type="datetimeFigureOut">
              <a:rPr lang="en-US" smtClean="0"/>
              <a:pPr/>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96BF9-F2B9-4E8F-B7E9-E5E761E6BF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dTHwKg7omwE&amp;list=UU79dS-YvaaXrd6oiO-RZt_g&amp;index=9&amp;feature=plc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omareact.org/reports/view/81" TargetMode="External"/><Relationship Id="rId2" Type="http://schemas.openxmlformats.org/officeDocument/2006/relationships/hyperlink" Target="http://www.romatransitions.org/in-bucharest-a-flash-mob-against-discrimin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Wzsm-Df2ehg&amp;list=UU79dS-YvaaXrd6oiO-RZt_g&amp;index=1&amp;feature=plcp" TargetMode="External"/><Relationship Id="rId2" Type="http://schemas.openxmlformats.org/officeDocument/2006/relationships/hyperlink" Target="http://www.youtube.com/watch?v=-m3uFpTjLps&amp;list=UU79dS-YvaaXrd6oiO-RZt_g&amp;index=3&amp;feature=plcp" TargetMode="External"/><Relationship Id="rId1" Type="http://schemas.openxmlformats.org/officeDocument/2006/relationships/slideLayout" Target="../slideLayouts/slideLayout2.xml"/><Relationship Id="rId6" Type="http://schemas.openxmlformats.org/officeDocument/2006/relationships/hyperlink" Target="http://www.youtube.com/watch?v=yKSHNh3AZH4&amp;list=UU79dS-YvaaXrd6oiO-RZt_g&amp;index=4&amp;feature=plcp" TargetMode="External"/><Relationship Id="rId5" Type="http://schemas.openxmlformats.org/officeDocument/2006/relationships/hyperlink" Target="http://www.youtube.com/watch?v=-V-s3m8StPw&amp;feature=autoplay&amp;list=UU79dS-YvaaXrd6oiO-RZt_g&amp;lf=plcp&amp;playnext=1" TargetMode="External"/><Relationship Id="rId4" Type="http://schemas.openxmlformats.org/officeDocument/2006/relationships/hyperlink" Target="http://www.youtube.com/watch?v=Slrc88GlzlQ&amp;list=UU79dS-YvaaXrd6oiO-RZt_g&amp;index=1&amp;feature=plc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dTHwKg7omwE&amp;list=UU79dS-YvaaXrd6oiO-RZt_g&amp;index=9&amp;feature=plc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92696"/>
            <a:ext cx="7844408" cy="2360066"/>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sz="2800" b="1" dirty="0" smtClean="0"/>
              <a:t/>
            </a:r>
            <a:br>
              <a:rPr lang="en-GB" sz="2800" b="1" dirty="0" smtClean="0"/>
            </a:br>
            <a:r>
              <a:rPr lang="en-GB" sz="2800" b="1" dirty="0" smtClean="0"/>
              <a:t>I </a:t>
            </a:r>
            <a:r>
              <a:rPr lang="en-GB" sz="2800" b="1" dirty="0"/>
              <a:t>am Roma </a:t>
            </a:r>
            <a:r>
              <a:rPr lang="en-US" sz="2800" dirty="0"/>
              <a:t/>
            </a:r>
            <a:br>
              <a:rPr lang="en-US" sz="2800" dirty="0"/>
            </a:br>
            <a:r>
              <a:rPr lang="en-GB" sz="2800" b="1" dirty="0"/>
              <a:t>“Developing local campaigns to challenge negative stereotypes” </a:t>
            </a:r>
            <a:r>
              <a:rPr lang="en-US" sz="2800" dirty="0"/>
              <a:t/>
            </a:r>
            <a:br>
              <a:rPr lang="en-US" sz="2800" dirty="0"/>
            </a:br>
            <a:r>
              <a:rPr lang="en-GB" sz="2800" dirty="0"/>
              <a:t> </a:t>
            </a:r>
            <a:r>
              <a:rPr lang="en-GB" sz="2800" b="1" dirty="0" smtClean="0"/>
              <a:t>Final </a:t>
            </a:r>
            <a:r>
              <a:rPr lang="en-GB" sz="2800" b="1" dirty="0"/>
              <a:t>Meeting</a:t>
            </a:r>
            <a:r>
              <a:rPr lang="en-US" sz="2800" dirty="0"/>
              <a:t/>
            </a:r>
            <a:br>
              <a:rPr lang="en-US" sz="2800" dirty="0"/>
            </a:br>
            <a:r>
              <a:rPr lang="en-GB" sz="2800" b="1" dirty="0"/>
              <a:t>Date: 28-30 January 2013</a:t>
            </a:r>
            <a:endParaRPr lang="en-US" sz="2800" dirty="0"/>
          </a:p>
        </p:txBody>
      </p:sp>
      <p:sp>
        <p:nvSpPr>
          <p:cNvPr id="3" name="Subtitle 2"/>
          <p:cNvSpPr>
            <a:spLocks noGrp="1"/>
          </p:cNvSpPr>
          <p:nvPr>
            <p:ph type="subTitle" idx="1"/>
          </p:nvPr>
        </p:nvSpPr>
        <p:spPr>
          <a:ln/>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solidFill>
                  <a:schemeClr val="tx1"/>
                </a:solidFill>
              </a:rPr>
              <a:t>I am Roma project, implemented in Romania by Romani CRISS</a:t>
            </a:r>
          </a:p>
          <a:p>
            <a:endParaRPr lang="en-US" dirty="0">
              <a:solidFill>
                <a:srgbClr val="00B0F0"/>
              </a:solidFill>
            </a:endParaRPr>
          </a:p>
        </p:txBody>
      </p:sp>
      <p:pic>
        <p:nvPicPr>
          <p:cNvPr id="4" name="Picture 3" descr="sintra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7" y="3052762"/>
            <a:ext cx="1152128" cy="752475"/>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140968"/>
            <a:ext cx="1152128" cy="750596"/>
          </a:xfrm>
          <a:prstGeom prst="rect">
            <a:avLst/>
          </a:prstGeom>
          <a:noFill/>
          <a:ln>
            <a:noFill/>
          </a:ln>
          <a:effectLst/>
        </p:spPr>
      </p:pic>
      <p:pic>
        <p:nvPicPr>
          <p:cNvPr id="7" name="Picture 6" descr="sigla CRIS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009" y="4725144"/>
            <a:ext cx="628650" cy="714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r>
              <a:rPr lang="en-US" sz="2000" b="1" dirty="0" smtClean="0"/>
              <a:t>Roma Pride March</a:t>
            </a:r>
          </a:p>
          <a:p>
            <a:pPr algn="just"/>
            <a:r>
              <a:rPr lang="en-GB" sz="2000" dirty="0" smtClean="0"/>
              <a:t>The well known philanthropist George Soros also supported the march and it message:</a:t>
            </a:r>
          </a:p>
          <a:p>
            <a:pPr marL="0" indent="0">
              <a:buNone/>
            </a:pPr>
            <a:r>
              <a:rPr lang="en-US" sz="2000" u="sng" dirty="0">
                <a:hlinkClick r:id="rId2"/>
              </a:rPr>
              <a:t>http://www.youtube.com/watch?v=dTHwKg7omwE&amp;list=UU79dS-YvaaXrd6oiO-RZt_g&amp;index=9&amp;feature=plcp</a:t>
            </a:r>
            <a:endParaRPr lang="en-US" sz="2000" dirty="0"/>
          </a:p>
          <a:p>
            <a:pPr marL="0" lvl="0" indent="0">
              <a:buNone/>
            </a:pPr>
            <a:endParaRPr lang="en-GB" sz="2000" dirty="0" smtClean="0"/>
          </a:p>
          <a:p>
            <a:r>
              <a:rPr lang="en-GB" sz="2000" dirty="0" smtClean="0"/>
              <a:t>The US Ambassador in Romania sent a letter of support</a:t>
            </a:r>
          </a:p>
          <a:p>
            <a:pPr marL="0" indent="0" algn="just">
              <a:buNone/>
            </a:pPr>
            <a:r>
              <a:rPr lang="en-US" sz="2000" i="1" dirty="0" smtClean="0"/>
              <a:t>“The </a:t>
            </a:r>
            <a:r>
              <a:rPr lang="en-US" sz="2000" i="1" dirty="0"/>
              <a:t>dignity march is a great way to show pride as the Roma community. Roma should be celebrated for their unique cultural history and at the same time embraced as equal and full members of Romanian society. It is important for all Romanians to value Roma traditions, and to realize that this is a multiethnic country. All minorities, including the Roma, are important parts of modern Romanian </a:t>
            </a:r>
            <a:r>
              <a:rPr lang="en-US" sz="2000" i="1" dirty="0" smtClean="0"/>
              <a:t>culture [...]</a:t>
            </a:r>
            <a:r>
              <a:rPr lang="en-US" sz="2000" dirty="0" smtClean="0"/>
              <a:t> </a:t>
            </a:r>
            <a:r>
              <a:rPr lang="en-US" sz="2000" i="1" dirty="0"/>
              <a:t>For all the participants today, I encourage you to be proud of your heritage and to be proud of your Roma friends. Teach tolerance to your children and when you hear discrimination around you, speak out against it to create a more tolerant country. Slowly but surely, Romania can become a welcoming home for all its minorities</a:t>
            </a:r>
            <a:r>
              <a:rPr lang="en-US" sz="2000" dirty="0"/>
              <a:t>.</a:t>
            </a:r>
            <a:r>
              <a:rPr lang="en-US" sz="2000" dirty="0" smtClean="0"/>
              <a:t>”</a:t>
            </a:r>
            <a:r>
              <a:rPr lang="en-US" sz="2000" i="1" dirty="0" smtClean="0"/>
              <a:t> </a:t>
            </a:r>
            <a:endParaRPr lang="en-GB" sz="2000" i="1" dirty="0" smtClean="0"/>
          </a:p>
          <a:p>
            <a:pPr marL="0" lvl="0" indent="0">
              <a:buNone/>
            </a:pPr>
            <a:endParaRPr lang="en-GB" sz="2000" dirty="0"/>
          </a:p>
          <a:p>
            <a:pPr algn="just"/>
            <a:endParaRPr lang="en-US" sz="2000" dirty="0" smtClean="0"/>
          </a:p>
          <a:p>
            <a:pPr algn="just">
              <a:buNone/>
            </a:pPr>
            <a:endParaRPr lang="en-US" sz="2000" dirty="0" smtClean="0"/>
          </a:p>
          <a:p>
            <a:pPr algn="just"/>
            <a:endParaRPr lang="en-US" sz="2000"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spTree>
    <p:extLst>
      <p:ext uri="{BB962C8B-B14F-4D97-AF65-F5344CB8AC3E}">
        <p14:creationId xmlns:p14="http://schemas.microsoft.com/office/powerpoint/2010/main" val="101781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pic>
        <p:nvPicPr>
          <p:cNvPr id="4098" name="Picture 2" descr="D:\Oana\A Proiecte in derulare 2011\EC I am Roma\Implementare\Mars\mars oct2011\foto\DSC_6295.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pic>
        <p:nvPicPr>
          <p:cNvPr id="5122" name="Picture 2" descr="D:\Oana\A Proiecte in derulare 2011\EC I am Roma\Implementare\Mars\mars oct2011\foto\DSC_6300.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pic>
        <p:nvPicPr>
          <p:cNvPr id="6146" name="Picture 2" descr="D:\Oana\A Proiecte in derulare 2011\EC I am Roma\Implementare\Mars\mars oct2011\foto\DSC_6117.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a:bodyPr>
          <a:lstStyle/>
          <a:p>
            <a:pPr algn="just"/>
            <a:r>
              <a:rPr lang="en-US" sz="2600" dirty="0" smtClean="0"/>
              <a:t>An expert was contracted to draft a concept and an agenda for the capacity building program, which took place starting with December 11, until December 16 2011, around the International human Rights Day. The capacity building program was entitled the Human Rights Academy, and it was organized in partnership with Amnesty International, the strategic partner of Romani CRISS and FXB Center for Health and Human Rights – Harvard University.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fontScale="62500" lnSpcReduction="20000"/>
          </a:bodyPr>
          <a:lstStyle/>
          <a:p>
            <a:pPr algn="just">
              <a:buNone/>
            </a:pPr>
            <a:r>
              <a:rPr lang="en-US" b="1" u="sng" dirty="0" smtClean="0"/>
              <a:t>Subjects discussed within the Academy:</a:t>
            </a:r>
          </a:p>
          <a:p>
            <a:pPr algn="just">
              <a:buFontTx/>
              <a:buChar char="-"/>
            </a:pPr>
            <a:r>
              <a:rPr lang="en-US" b="1" dirty="0" smtClean="0"/>
              <a:t>Roma History</a:t>
            </a:r>
          </a:p>
          <a:p>
            <a:pPr algn="just">
              <a:buFontTx/>
              <a:buChar char="-"/>
            </a:pPr>
            <a:r>
              <a:rPr lang="en-US" i="1" dirty="0" smtClean="0"/>
              <a:t>Social gap and lack of access to services, caused by their statute</a:t>
            </a:r>
          </a:p>
          <a:p>
            <a:pPr algn="just">
              <a:buFontTx/>
              <a:buChar char="-"/>
            </a:pPr>
            <a:r>
              <a:rPr lang="en-US" i="1" dirty="0" smtClean="0"/>
              <a:t>Early marriages</a:t>
            </a:r>
          </a:p>
          <a:p>
            <a:pPr algn="just">
              <a:buFontTx/>
              <a:buChar char="-"/>
            </a:pPr>
            <a:r>
              <a:rPr lang="en-US" b="1" dirty="0" smtClean="0"/>
              <a:t>Campaigning</a:t>
            </a:r>
          </a:p>
          <a:p>
            <a:pPr algn="just">
              <a:buFontTx/>
              <a:buChar char="-"/>
            </a:pPr>
            <a:r>
              <a:rPr lang="en-US" i="1" dirty="0" smtClean="0"/>
              <a:t>Basic principles of strategic campaigning</a:t>
            </a:r>
          </a:p>
          <a:p>
            <a:pPr algn="just">
              <a:buFontTx/>
              <a:buChar char="-"/>
            </a:pPr>
            <a:r>
              <a:rPr lang="en-US" i="1" dirty="0" smtClean="0"/>
              <a:t>Identifying the target groups of the campaign</a:t>
            </a:r>
          </a:p>
          <a:p>
            <a:pPr algn="just">
              <a:buFontTx/>
              <a:buChar char="-"/>
            </a:pPr>
            <a:r>
              <a:rPr lang="en-US" i="1" dirty="0" smtClean="0"/>
              <a:t>Planning the influence channels</a:t>
            </a:r>
          </a:p>
          <a:p>
            <a:pPr algn="just">
              <a:buFontTx/>
              <a:buChar char="-"/>
            </a:pPr>
            <a:r>
              <a:rPr lang="en-US" b="1" dirty="0" smtClean="0"/>
              <a:t>Right to Health</a:t>
            </a:r>
          </a:p>
          <a:p>
            <a:pPr algn="just">
              <a:buFontTx/>
              <a:buChar char="-"/>
            </a:pPr>
            <a:r>
              <a:rPr lang="en-US" i="1" dirty="0" smtClean="0"/>
              <a:t>What are rights? What is the right to health?</a:t>
            </a:r>
          </a:p>
          <a:p>
            <a:pPr algn="just">
              <a:buFontTx/>
              <a:buChar char="-"/>
            </a:pPr>
            <a:r>
              <a:rPr lang="en-US" i="1" dirty="0" smtClean="0"/>
              <a:t>Values and mechanisms of the right to health</a:t>
            </a:r>
          </a:p>
          <a:p>
            <a:pPr algn="just">
              <a:buFontTx/>
              <a:buChar char="-"/>
            </a:pPr>
            <a:r>
              <a:rPr lang="en-US" i="1" dirty="0" smtClean="0"/>
              <a:t>Health and the Roma community</a:t>
            </a:r>
          </a:p>
          <a:p>
            <a:pPr algn="just">
              <a:buFontTx/>
              <a:buChar char="-"/>
            </a:pPr>
            <a:r>
              <a:rPr lang="en-US" i="1" dirty="0" smtClean="0"/>
              <a:t>History and implementation of advocacy actions in the field of health for the Roma communities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fontScale="62500" lnSpcReduction="20000"/>
          </a:bodyPr>
          <a:lstStyle/>
          <a:p>
            <a:pPr algn="just">
              <a:buNone/>
            </a:pPr>
            <a:r>
              <a:rPr lang="en-US" b="1" u="sng" dirty="0" smtClean="0"/>
              <a:t>Subjects discussed within the Academy:</a:t>
            </a:r>
          </a:p>
          <a:p>
            <a:pPr algn="just">
              <a:buFontTx/>
              <a:buChar char="-"/>
            </a:pPr>
            <a:r>
              <a:rPr lang="en-US" b="1" dirty="0" smtClean="0"/>
              <a:t>Case studies</a:t>
            </a:r>
          </a:p>
          <a:p>
            <a:pPr algn="just">
              <a:buNone/>
            </a:pPr>
            <a:r>
              <a:rPr lang="en-US" i="1" dirty="0" smtClean="0"/>
              <a:t>- 	Health mediation program</a:t>
            </a:r>
          </a:p>
          <a:p>
            <a:pPr algn="just">
              <a:buFontTx/>
              <a:buChar char="-"/>
            </a:pPr>
            <a:r>
              <a:rPr lang="en-US" i="1" dirty="0" smtClean="0"/>
              <a:t>Segregation of the Roma in hospitals</a:t>
            </a:r>
          </a:p>
          <a:p>
            <a:pPr algn="just">
              <a:buFontTx/>
              <a:buChar char="-"/>
            </a:pPr>
            <a:r>
              <a:rPr lang="en-US" i="1" dirty="0" smtClean="0"/>
              <a:t>Double discrimination of Roma women</a:t>
            </a:r>
          </a:p>
          <a:p>
            <a:pPr algn="just">
              <a:buFontTx/>
              <a:buChar char="-"/>
            </a:pPr>
            <a:r>
              <a:rPr lang="en-US" b="1" dirty="0" smtClean="0"/>
              <a:t>Gender equality</a:t>
            </a:r>
          </a:p>
          <a:p>
            <a:pPr algn="just">
              <a:buFontTx/>
              <a:buChar char="-"/>
            </a:pPr>
            <a:r>
              <a:rPr lang="en-US" i="1" dirty="0" smtClean="0"/>
              <a:t>Gender identity in the context of other identities</a:t>
            </a:r>
          </a:p>
          <a:p>
            <a:pPr algn="just">
              <a:buFontTx/>
              <a:buChar char="-"/>
            </a:pPr>
            <a:r>
              <a:rPr lang="en-US" i="1" dirty="0" smtClean="0"/>
              <a:t>Gender discrimination</a:t>
            </a:r>
          </a:p>
          <a:p>
            <a:pPr algn="just">
              <a:buFontTx/>
              <a:buChar char="-"/>
            </a:pPr>
            <a:r>
              <a:rPr lang="en-US" i="1" dirty="0" smtClean="0"/>
              <a:t>Intersectional and integrated approach of gender</a:t>
            </a:r>
          </a:p>
          <a:p>
            <a:pPr algn="just">
              <a:buFontTx/>
              <a:buChar char="-"/>
            </a:pPr>
            <a:r>
              <a:rPr lang="en-US" b="1" dirty="0" smtClean="0"/>
              <a:t>Stereotypes and prejudices on Roma. </a:t>
            </a:r>
          </a:p>
          <a:p>
            <a:pPr algn="just">
              <a:buFontTx/>
              <a:buChar char="-"/>
            </a:pPr>
            <a:r>
              <a:rPr lang="en-US" i="1" dirty="0" smtClean="0"/>
              <a:t>Prejudices, stereotypes, discrimination – differences</a:t>
            </a:r>
          </a:p>
          <a:p>
            <a:pPr algn="just">
              <a:buFontTx/>
              <a:buChar char="-"/>
            </a:pPr>
            <a:r>
              <a:rPr lang="en-US" i="1" dirty="0" smtClean="0"/>
              <a:t>Discrimination against Roma</a:t>
            </a:r>
          </a:p>
          <a:p>
            <a:pPr algn="just">
              <a:buFontTx/>
              <a:buChar char="-"/>
            </a:pPr>
            <a:r>
              <a:rPr lang="en-US" i="1" dirty="0" smtClean="0"/>
              <a:t>Discussing stereotypes against Roma in Romania</a:t>
            </a:r>
          </a:p>
          <a:p>
            <a:pPr algn="just">
              <a:buFontTx/>
              <a:buChar char="-"/>
            </a:pPr>
            <a:r>
              <a:rPr lang="en-US" i="1" dirty="0" smtClean="0"/>
              <a:t>Ways to build the pride of being Roma in Romania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fontScale="70000" lnSpcReduction="20000"/>
          </a:bodyPr>
          <a:lstStyle/>
          <a:p>
            <a:pPr algn="just">
              <a:buNone/>
            </a:pPr>
            <a:r>
              <a:rPr lang="en-US" b="1" u="sng" dirty="0" smtClean="0"/>
              <a:t>Subjects discussed within the Academy:</a:t>
            </a:r>
          </a:p>
          <a:p>
            <a:pPr algn="just">
              <a:buFontTx/>
              <a:buChar char="-"/>
            </a:pPr>
            <a:r>
              <a:rPr lang="en-US" b="1" dirty="0" smtClean="0"/>
              <a:t>National legislation</a:t>
            </a:r>
          </a:p>
          <a:p>
            <a:pPr algn="just">
              <a:buFontTx/>
              <a:buChar char="-"/>
            </a:pPr>
            <a:r>
              <a:rPr lang="en-US" i="1" dirty="0" smtClean="0"/>
              <a:t>Discrimination – notion</a:t>
            </a:r>
          </a:p>
          <a:p>
            <a:pPr algn="just">
              <a:buFontTx/>
              <a:buChar char="-"/>
            </a:pPr>
            <a:r>
              <a:rPr lang="en-US" i="1" dirty="0" smtClean="0"/>
              <a:t>National Council for Combating Discrimination – structure and activity</a:t>
            </a:r>
          </a:p>
          <a:p>
            <a:pPr algn="just">
              <a:buFontTx/>
              <a:buChar char="-"/>
            </a:pPr>
            <a:r>
              <a:rPr lang="en-US" i="1" dirty="0" smtClean="0"/>
              <a:t>Procedure of solving petitions of the NCCD</a:t>
            </a:r>
          </a:p>
          <a:p>
            <a:pPr algn="just">
              <a:buFontTx/>
              <a:buChar char="-"/>
            </a:pPr>
            <a:r>
              <a:rPr lang="en-US" b="1" dirty="0" smtClean="0"/>
              <a:t>International systems of protecting human rights</a:t>
            </a:r>
          </a:p>
          <a:p>
            <a:pPr algn="just">
              <a:buFontTx/>
              <a:buChar char="-"/>
            </a:pPr>
            <a:r>
              <a:rPr lang="en-US" i="1" dirty="0" smtClean="0"/>
              <a:t>Mechanisms of activating international legislation on human rights</a:t>
            </a:r>
          </a:p>
          <a:p>
            <a:pPr algn="just">
              <a:buFontTx/>
              <a:buChar char="-"/>
            </a:pPr>
            <a:r>
              <a:rPr lang="en-US" i="1" dirty="0" smtClean="0"/>
              <a:t>What can national organizations do in relation with international bodies</a:t>
            </a:r>
          </a:p>
          <a:p>
            <a:pPr algn="just">
              <a:buFontTx/>
              <a:buChar char="-"/>
            </a:pPr>
            <a:r>
              <a:rPr lang="en-US" b="1" dirty="0" smtClean="0"/>
              <a:t>School segregation of Roma children</a:t>
            </a:r>
          </a:p>
          <a:p>
            <a:pPr algn="just">
              <a:buFontTx/>
              <a:buChar char="-"/>
            </a:pPr>
            <a:r>
              <a:rPr lang="en-US" i="1" dirty="0" smtClean="0"/>
              <a:t>Short history/evolution of the segregation concept as a specific type of discrimination</a:t>
            </a:r>
          </a:p>
          <a:p>
            <a:pPr algn="just">
              <a:buFontTx/>
              <a:buChar char="-"/>
            </a:pPr>
            <a:r>
              <a:rPr lang="en-US" i="1" dirty="0" smtClean="0"/>
              <a:t>Debate: residential segregation – intercultural magnet schools;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fontScale="92500" lnSpcReduction="10000"/>
          </a:bodyPr>
          <a:lstStyle/>
          <a:p>
            <a:r>
              <a:rPr lang="en-US" b="1" dirty="0" smtClean="0"/>
              <a:t>Other activities within the Academy:</a:t>
            </a:r>
          </a:p>
          <a:p>
            <a:pPr algn="just">
              <a:buNone/>
            </a:pPr>
            <a:r>
              <a:rPr lang="en-US" dirty="0" smtClean="0"/>
              <a:t> - The participants attended a debate within the Romanian Parliament, on the speech of politicians targeting Roma </a:t>
            </a:r>
          </a:p>
          <a:p>
            <a:pPr algn="just">
              <a:buFontTx/>
              <a:buChar char="-"/>
            </a:pPr>
            <a:r>
              <a:rPr lang="en-US" dirty="0" smtClean="0"/>
              <a:t>They also attended a videoconference, hosted by the US Embassy, with reverend Elbert Ransom, former assistant of Martin Luther King</a:t>
            </a:r>
          </a:p>
          <a:p>
            <a:pPr algn="just">
              <a:buFontTx/>
              <a:buChar char="-"/>
            </a:pPr>
            <a:r>
              <a:rPr lang="en-US" dirty="0" smtClean="0"/>
              <a:t>Intercultural evening</a:t>
            </a:r>
          </a:p>
          <a:p>
            <a:pPr algn="just">
              <a:buFontTx/>
              <a:buChar char="-"/>
            </a:pPr>
            <a:r>
              <a:rPr lang="en-US" dirty="0" smtClean="0"/>
              <a:t>Film screening (on human rights topics)</a:t>
            </a:r>
          </a:p>
          <a:p>
            <a:pPr algn="just">
              <a:buFontTx/>
              <a:buChar char="-"/>
            </a:pPr>
            <a:endParaRPr lang="en-US" dirty="0" smtClean="0"/>
          </a:p>
          <a:p>
            <a:pPr algn="just">
              <a:buFontTx/>
              <a:buChar cha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sp>
        <p:nvSpPr>
          <p:cNvPr id="5" name="Content Placeholder 4"/>
          <p:cNvSpPr>
            <a:spLocks noGrp="1"/>
          </p:cNvSpPr>
          <p:nvPr>
            <p:ph idx="1"/>
          </p:nvPr>
        </p:nvSpPr>
        <p:spPr/>
        <p:txBody>
          <a:bodyPr>
            <a:normAutofit lnSpcReduction="10000"/>
          </a:bodyPr>
          <a:lstStyle/>
          <a:p>
            <a:r>
              <a:rPr lang="en-US" b="1" dirty="0" smtClean="0"/>
              <a:t>Follow-up:</a:t>
            </a:r>
          </a:p>
          <a:p>
            <a:pPr algn="just">
              <a:buNone/>
            </a:pPr>
            <a:r>
              <a:rPr lang="en-US" dirty="0" smtClean="0"/>
              <a:t>-	The participants will be involved in volunteering actions for the benefit of the Roma communities</a:t>
            </a:r>
          </a:p>
          <a:p>
            <a:pPr algn="just">
              <a:buFontTx/>
              <a:buChar char="-"/>
            </a:pPr>
            <a:r>
              <a:rPr lang="en-US" dirty="0" smtClean="0"/>
              <a:t>Romani CRISS intends to organize the Academy annually</a:t>
            </a:r>
          </a:p>
          <a:p>
            <a:pPr algn="just">
              <a:buFontTx/>
              <a:buChar char="-"/>
            </a:pPr>
            <a:r>
              <a:rPr lang="en-US" dirty="0" smtClean="0"/>
              <a:t>Participants of the Academy – 2011 edition will attend the future editions as alumni</a:t>
            </a:r>
          </a:p>
          <a:p>
            <a:pPr algn="just">
              <a:buNone/>
            </a:pPr>
            <a:r>
              <a:rPr lang="en-US" dirty="0" smtClean="0"/>
              <a:t> </a:t>
            </a:r>
          </a:p>
          <a:p>
            <a:pPr algn="just">
              <a:buFontTx/>
              <a:buChar cha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000" dirty="0" smtClean="0"/>
              <a:t>The official census of population and households was held from 20</a:t>
            </a:r>
            <a:r>
              <a:rPr lang="en-GB" sz="2000" baseline="30000" dirty="0" smtClean="0"/>
              <a:t>th</a:t>
            </a:r>
            <a:r>
              <a:rPr lang="en-GB" sz="2000" dirty="0" smtClean="0"/>
              <a:t> to 31</a:t>
            </a:r>
            <a:r>
              <a:rPr lang="en-GB" sz="2000" baseline="30000" dirty="0" smtClean="0"/>
              <a:t>st</a:t>
            </a:r>
            <a:r>
              <a:rPr lang="en-GB" sz="2000" dirty="0" smtClean="0"/>
              <a:t> October 2011, in Romania, 10 years after the one before it</a:t>
            </a:r>
          </a:p>
          <a:p>
            <a:pPr algn="just"/>
            <a:r>
              <a:rPr lang="en-GB" sz="2000" dirty="0" smtClean="0"/>
              <a:t>According to the 2002 official date, 535,140 Romanian citizens declared themselves as Roma ethnics</a:t>
            </a:r>
          </a:p>
          <a:p>
            <a:pPr algn="just"/>
            <a:r>
              <a:rPr lang="en-GB" sz="2000" dirty="0" smtClean="0"/>
              <a:t>According to the European Commission’s and other nongovernmental organisations’ research, the real number of Roma people living in Romania varies between 1.5 and 2 million persons.</a:t>
            </a:r>
          </a:p>
          <a:p>
            <a:pPr algn="just"/>
            <a:r>
              <a:rPr lang="en-GB" sz="2000" dirty="0" smtClean="0"/>
              <a:t>In order to increase the accuracy of census data related to ethnicity, Romani CRISS implemented the “Declare your ethnicity at the census openly” campaign   </a:t>
            </a:r>
            <a:endParaRPr lang="en-GB" sz="2000" dirty="0"/>
          </a:p>
          <a:p>
            <a:pPr algn="just"/>
            <a:r>
              <a:rPr lang="en-US" sz="2000" dirty="0" smtClean="0"/>
              <a:t>At the 2012 census, the number of people to declare themselves Roma was 619,007, thus an increase of approximately 20%.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“Declare your ethnicity at the census openly!”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Capacity building program</a:t>
            </a:r>
            <a:endParaRPr lang="en-US" sz="2800" b="1" i="1" dirty="0">
              <a:solidFill>
                <a:srgbClr val="00B0F0"/>
              </a:solidFill>
            </a:endParaRPr>
          </a:p>
        </p:txBody>
      </p:sp>
      <p:pic>
        <p:nvPicPr>
          <p:cNvPr id="7170" name="Picture 2" descr="D:\Oana\A Proiecte in derulare 2011\EC I am Roma\Raportare\Poze\HR Academy Foto 1.jpg"/>
          <p:cNvPicPr>
            <a:picLocks noGrp="1" noChangeAspect="1" noChangeArrowheads="1"/>
          </p:cNvPicPr>
          <p:nvPr>
            <p:ph idx="1"/>
          </p:nvPr>
        </p:nvPicPr>
        <p:blipFill>
          <a:blip r:embed="rId2" cstate="print"/>
          <a:srcRect/>
          <a:stretch>
            <a:fillRect/>
          </a:stretch>
        </p:blipFill>
        <p:spPr bwMode="auto">
          <a:xfrm>
            <a:off x="548921" y="1600201"/>
            <a:ext cx="3375007" cy="2085182"/>
          </a:xfrm>
          <a:prstGeom prst="rect">
            <a:avLst/>
          </a:prstGeom>
          <a:noFill/>
        </p:spPr>
      </p:pic>
      <p:pic>
        <p:nvPicPr>
          <p:cNvPr id="7171" name="Picture 3" descr="D:\Oana\A Proiecte in derulare 2011\EC I am Roma\Raportare\Poze\HR Academy Foto 4.jpg"/>
          <p:cNvPicPr>
            <a:picLocks noChangeAspect="1" noChangeArrowheads="1"/>
          </p:cNvPicPr>
          <p:nvPr/>
        </p:nvPicPr>
        <p:blipFill>
          <a:blip r:embed="rId3" cstate="print"/>
          <a:srcRect/>
          <a:stretch>
            <a:fillRect/>
          </a:stretch>
        </p:blipFill>
        <p:spPr bwMode="auto">
          <a:xfrm>
            <a:off x="4788024" y="1628799"/>
            <a:ext cx="3600400" cy="2057371"/>
          </a:xfrm>
          <a:prstGeom prst="rect">
            <a:avLst/>
          </a:prstGeom>
          <a:noFill/>
        </p:spPr>
      </p:pic>
      <p:pic>
        <p:nvPicPr>
          <p:cNvPr id="7172" name="Picture 4" descr="D:\Oana\A Proiecte in derulare 2011\EC I am Roma\Raportare\Poze\HR Academy Foto 6.jpg"/>
          <p:cNvPicPr>
            <a:picLocks noChangeAspect="1" noChangeArrowheads="1"/>
          </p:cNvPicPr>
          <p:nvPr/>
        </p:nvPicPr>
        <p:blipFill>
          <a:blip r:embed="rId4" cstate="print"/>
          <a:srcRect/>
          <a:stretch>
            <a:fillRect/>
          </a:stretch>
        </p:blipFill>
        <p:spPr bwMode="auto">
          <a:xfrm>
            <a:off x="539551" y="3933056"/>
            <a:ext cx="3384377" cy="2191172"/>
          </a:xfrm>
          <a:prstGeom prst="rect">
            <a:avLst/>
          </a:prstGeom>
          <a:noFill/>
        </p:spPr>
      </p:pic>
      <p:pic>
        <p:nvPicPr>
          <p:cNvPr id="7173" name="Picture 5" descr="D:\Oana\A Proiecte in derulare 2011\EC I am Roma\Raportare\Poze\HR Academy Foto 3.jpg"/>
          <p:cNvPicPr>
            <a:picLocks noChangeAspect="1" noChangeArrowheads="1"/>
          </p:cNvPicPr>
          <p:nvPr/>
        </p:nvPicPr>
        <p:blipFill>
          <a:blip r:embed="rId5" cstate="print"/>
          <a:srcRect/>
          <a:stretch>
            <a:fillRect/>
          </a:stretch>
        </p:blipFill>
        <p:spPr bwMode="auto">
          <a:xfrm>
            <a:off x="4768324" y="3933056"/>
            <a:ext cx="3620100" cy="221171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US" b="1" dirty="0"/>
              <a:t>Commemoration of Roma victims of </a:t>
            </a:r>
            <a:r>
              <a:rPr lang="en-US" b="1" dirty="0" smtClean="0"/>
              <a:t>Holocaust, 2</a:t>
            </a:r>
            <a:r>
              <a:rPr lang="en-US" b="1" baseline="30000" dirty="0" smtClean="0"/>
              <a:t>nd</a:t>
            </a:r>
            <a:r>
              <a:rPr lang="en-US" b="1" dirty="0" smtClean="0"/>
              <a:t> of August </a:t>
            </a:r>
          </a:p>
          <a:p>
            <a:pPr algn="just">
              <a:buFont typeface="Wingdings" pitchFamily="2" charset="2"/>
              <a:buChar char="q"/>
            </a:pPr>
            <a:r>
              <a:rPr lang="en-US" sz="2400" dirty="0"/>
              <a:t>The event gathered 50 people (mainly Roma young people, enrolled in high schools, beneficiaries of Romani CRISS programs). </a:t>
            </a:r>
            <a:endParaRPr lang="en-US" sz="2400" dirty="0" smtClean="0"/>
          </a:p>
          <a:p>
            <a:pPr algn="just">
              <a:buFont typeface="Wingdings" pitchFamily="2" charset="2"/>
              <a:buChar char="q"/>
            </a:pPr>
            <a:r>
              <a:rPr lang="en-US" sz="2400" dirty="0" smtClean="0"/>
              <a:t>It </a:t>
            </a:r>
            <a:r>
              <a:rPr lang="en-US" sz="2400" dirty="0"/>
              <a:t>was organized at the Memorial of the Holocaust Victims in Romania. </a:t>
            </a:r>
            <a:endParaRPr lang="en-US" sz="2400" dirty="0" smtClean="0"/>
          </a:p>
          <a:p>
            <a:pPr algn="just">
              <a:buFont typeface="Wingdings" pitchFamily="2" charset="2"/>
              <a:buChar char="q"/>
            </a:pPr>
            <a:r>
              <a:rPr lang="en-US" sz="2400" dirty="0" smtClean="0"/>
              <a:t>One </a:t>
            </a:r>
            <a:r>
              <a:rPr lang="en-US" sz="2400" dirty="0"/>
              <a:t>organization and two institutions have supported the event: National Centre for Roma Culture – Romano </a:t>
            </a:r>
            <a:r>
              <a:rPr lang="en-US" sz="2400" dirty="0" err="1"/>
              <a:t>Kher</a:t>
            </a:r>
            <a:r>
              <a:rPr lang="en-US" sz="2400" dirty="0"/>
              <a:t>, the National Institute for Holocaust Studies “</a:t>
            </a:r>
            <a:r>
              <a:rPr lang="en-US" sz="2400" dirty="0" err="1"/>
              <a:t>Elie</a:t>
            </a:r>
            <a:r>
              <a:rPr lang="en-US" sz="2400" dirty="0"/>
              <a:t> Wiesel” and the Centre for Monitoring and Combating </a:t>
            </a:r>
            <a:r>
              <a:rPr lang="en-US" sz="2400" dirty="0" smtClean="0"/>
              <a:t>Anti-Semitism</a:t>
            </a:r>
          </a:p>
          <a:p>
            <a:pPr algn="just">
              <a:buFont typeface="Wingdings" pitchFamily="2" charset="2"/>
              <a:buChar char="q"/>
            </a:pPr>
            <a:r>
              <a:rPr lang="af-ZA" sz="2400" dirty="0"/>
              <a:t>After the commemoration, a cafe-style event was organized. The participants have watched a film on the Holocaust thematic, which was followed by discussions on similarities to current issues, impact of the history on the Roma communities, stigma and discrimination. </a:t>
            </a:r>
            <a:endParaRPr lang="en-US" sz="2400" dirty="0"/>
          </a:p>
          <a:p>
            <a:pPr algn="just">
              <a:buFont typeface="Wingdings" pitchFamily="2" charset="2"/>
              <a:buChar char="q"/>
            </a:pPr>
            <a:endParaRPr lang="en-US" sz="2400" dirty="0" smtClean="0"/>
          </a:p>
          <a:p>
            <a:pPr algn="just">
              <a:buFont typeface="Wingdings" pitchFamily="2" charset="2"/>
              <a:buChar char="q"/>
            </a:pPr>
            <a:endParaRPr lang="en-US" sz="2400" b="1" dirty="0" smtClean="0"/>
          </a:p>
          <a:p>
            <a:pPr marL="0" indent="0" algn="ctr">
              <a:buNone/>
            </a:pPr>
            <a:endParaRPr lang="en-US" b="1" dirty="0" smtClean="0"/>
          </a:p>
          <a:p>
            <a:pPr marL="0" indent="0" algn="ctr">
              <a:buNone/>
            </a:pPr>
            <a:endParaRPr lang="en-US" dirty="0"/>
          </a:p>
          <a:p>
            <a:endParaRPr lang="en-US"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Café style event</a:t>
            </a:r>
            <a:endParaRPr lang="en-US" sz="2800" b="1" i="1" dirty="0">
              <a:solidFill>
                <a:srgbClr val="00B0F0"/>
              </a:solidFill>
            </a:endParaRPr>
          </a:p>
        </p:txBody>
      </p:sp>
    </p:spTree>
    <p:extLst>
      <p:ext uri="{BB962C8B-B14F-4D97-AF65-F5344CB8AC3E}">
        <p14:creationId xmlns:p14="http://schemas.microsoft.com/office/powerpoint/2010/main" val="225714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Café style event</a:t>
            </a:r>
            <a:endParaRPr lang="en-US" sz="2800" b="1" i="1" dirty="0">
              <a:solidFill>
                <a:srgbClr val="00B0F0"/>
              </a:solidFill>
            </a:endParaRPr>
          </a:p>
        </p:txBody>
      </p:sp>
      <p:pic>
        <p:nvPicPr>
          <p:cNvPr id="5" name="Content Placeholder 4" descr="D:\Oana\Personal\Poze\2 august comemorare Holocaust\IMG_18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82674"/>
            <a:ext cx="5943600" cy="3961015"/>
          </a:xfrm>
          <a:prstGeom prst="rect">
            <a:avLst/>
          </a:prstGeom>
          <a:noFill/>
          <a:ln>
            <a:noFill/>
          </a:ln>
        </p:spPr>
      </p:pic>
    </p:spTree>
    <p:extLst>
      <p:ext uri="{BB962C8B-B14F-4D97-AF65-F5344CB8AC3E}">
        <p14:creationId xmlns:p14="http://schemas.microsoft.com/office/powerpoint/2010/main" val="329207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Café style event</a:t>
            </a:r>
            <a:endParaRPr lang="en-US" sz="2800" b="1" i="1" dirty="0">
              <a:solidFill>
                <a:srgbClr val="00B0F0"/>
              </a:solidFill>
            </a:endParaRPr>
          </a:p>
        </p:txBody>
      </p:sp>
      <p:pic>
        <p:nvPicPr>
          <p:cNvPr id="5" name="Content Placeholder 4" descr="D:\Oana\Personal\Poze\2 august comemorare Holocaust\IMG_173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88840"/>
            <a:ext cx="5943600" cy="3507792"/>
          </a:xfrm>
          <a:prstGeom prst="rect">
            <a:avLst/>
          </a:prstGeom>
          <a:noFill/>
          <a:ln>
            <a:noFill/>
          </a:ln>
        </p:spPr>
      </p:pic>
    </p:spTree>
    <p:extLst>
      <p:ext uri="{BB962C8B-B14F-4D97-AF65-F5344CB8AC3E}">
        <p14:creationId xmlns:p14="http://schemas.microsoft.com/office/powerpoint/2010/main" val="86087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Café style event</a:t>
            </a:r>
            <a:endParaRPr lang="en-US" sz="2800" b="1" i="1" dirty="0">
              <a:solidFill>
                <a:srgbClr val="00B0F0"/>
              </a:solidFill>
            </a:endParaRPr>
          </a:p>
        </p:txBody>
      </p:sp>
      <p:pic>
        <p:nvPicPr>
          <p:cNvPr id="5" name="Content Placeholder 4" descr="D:\Oana\Personal\Poze\2 august comemorare Holocaust\IMG_178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44824"/>
            <a:ext cx="5943600" cy="3528392"/>
          </a:xfrm>
          <a:prstGeom prst="rect">
            <a:avLst/>
          </a:prstGeom>
          <a:noFill/>
          <a:ln>
            <a:noFill/>
          </a:ln>
        </p:spPr>
      </p:pic>
    </p:spTree>
    <p:extLst>
      <p:ext uri="{BB962C8B-B14F-4D97-AF65-F5344CB8AC3E}">
        <p14:creationId xmlns:p14="http://schemas.microsoft.com/office/powerpoint/2010/main" val="3733227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Press releases launched:</a:t>
            </a:r>
          </a:p>
          <a:p>
            <a:pPr marL="0" indent="0">
              <a:buNone/>
            </a:pPr>
            <a:endParaRPr lang="en-US" dirty="0" smtClean="0"/>
          </a:p>
          <a:p>
            <a:pPr>
              <a:buFontTx/>
              <a:buChar char="-"/>
            </a:pPr>
            <a:r>
              <a:rPr lang="en-US" dirty="0" smtClean="0"/>
              <a:t>On the occasion of the Roma march;</a:t>
            </a:r>
          </a:p>
          <a:p>
            <a:pPr>
              <a:buFontTx/>
              <a:buChar char="-"/>
            </a:pPr>
            <a:r>
              <a:rPr lang="en-US" dirty="0" smtClean="0"/>
              <a:t>On the occasion of the Human Rights week (HR Academy);</a:t>
            </a:r>
          </a:p>
          <a:p>
            <a:pPr>
              <a:buFontTx/>
              <a:buChar char="-"/>
            </a:pPr>
            <a:r>
              <a:rPr lang="en-US" dirty="0" smtClean="0"/>
              <a:t>On the occasion of the café style event</a:t>
            </a:r>
          </a:p>
          <a:p>
            <a:pPr>
              <a:buFontTx/>
              <a:buChar char="-"/>
            </a:pPr>
            <a:endParaRPr lang="en-US"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Media coverage</a:t>
            </a:r>
            <a:endParaRPr lang="en-US" sz="2800" b="1" i="1" dirty="0">
              <a:solidFill>
                <a:srgbClr val="00B0F0"/>
              </a:solidFill>
            </a:endParaRPr>
          </a:p>
        </p:txBody>
      </p:sp>
    </p:spTree>
    <p:extLst>
      <p:ext uri="{BB962C8B-B14F-4D97-AF65-F5344CB8AC3E}">
        <p14:creationId xmlns:p14="http://schemas.microsoft.com/office/powerpoint/2010/main" val="19269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400" dirty="0" smtClean="0"/>
              <a:t>The </a:t>
            </a:r>
            <a:r>
              <a:rPr lang="en-US" sz="2400" dirty="0"/>
              <a:t>press has covered the </a:t>
            </a:r>
            <a:r>
              <a:rPr lang="en-US" sz="2400" b="1" dirty="0"/>
              <a:t>flash mob</a:t>
            </a:r>
            <a:r>
              <a:rPr lang="en-US" sz="2400" dirty="0"/>
              <a:t>, mostly, due to the public figures involvement. 20 Romanian online publications mentioned about the flash mob and its purpose. </a:t>
            </a:r>
            <a:endParaRPr lang="en-US" sz="2400" dirty="0" smtClean="0"/>
          </a:p>
          <a:p>
            <a:pPr marL="0" indent="0" algn="just">
              <a:buNone/>
            </a:pPr>
            <a:r>
              <a:rPr lang="en-US" sz="2400" dirty="0" smtClean="0"/>
              <a:t>The </a:t>
            </a:r>
            <a:r>
              <a:rPr lang="en-US" sz="2400" dirty="0"/>
              <a:t>blog Roma Transitions describes the whole event, making the flash mob video accessible as well:</a:t>
            </a:r>
          </a:p>
          <a:p>
            <a:pPr marL="0" indent="0" algn="just">
              <a:buNone/>
            </a:pPr>
            <a:r>
              <a:rPr lang="en-US" sz="2400" u="sng" dirty="0">
                <a:hlinkClick r:id="rId2"/>
              </a:rPr>
              <a:t>http://www.romatransitions.org/in-bucharest-a-flash-mob-against-discrimination</a:t>
            </a:r>
            <a:r>
              <a:rPr lang="en-US" sz="2400" u="sng" dirty="0" smtClean="0">
                <a:hlinkClick r:id="rId2"/>
              </a:rPr>
              <a:t>/</a:t>
            </a:r>
            <a:endParaRPr lang="en-US" sz="2400" u="sng" dirty="0" smtClean="0"/>
          </a:p>
          <a:p>
            <a:pPr marL="0" indent="0">
              <a:buNone/>
            </a:pPr>
            <a:r>
              <a:rPr lang="en-US" sz="2400" dirty="0"/>
              <a:t>Roma React blog describes the commemoration </a:t>
            </a:r>
            <a:r>
              <a:rPr lang="en-US" sz="2400" dirty="0" smtClean="0"/>
              <a:t>event (café style event) </a:t>
            </a:r>
            <a:r>
              <a:rPr lang="en-US" sz="2400" dirty="0"/>
              <a:t>organized by Romani CRISS:</a:t>
            </a:r>
          </a:p>
          <a:p>
            <a:pPr marL="0" indent="0">
              <a:buNone/>
            </a:pPr>
            <a:r>
              <a:rPr lang="en-US" sz="2400" u="sng" dirty="0">
                <a:hlinkClick r:id="rId3"/>
              </a:rPr>
              <a:t>http://www.romareact.org/reports/view/81</a:t>
            </a:r>
            <a:endParaRPr lang="en-US" sz="2400" dirty="0"/>
          </a:p>
          <a:p>
            <a:pPr marL="0" indent="0" algn="just">
              <a:buNone/>
            </a:pPr>
            <a:endParaRPr lang="en-US" sz="2400" dirty="0"/>
          </a:p>
          <a:p>
            <a:endParaRPr lang="en-US"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Media coverage</a:t>
            </a:r>
            <a:endParaRPr lang="en-US" sz="2800" b="1" i="1" dirty="0">
              <a:solidFill>
                <a:srgbClr val="00B0F0"/>
              </a:solidFill>
            </a:endParaRPr>
          </a:p>
        </p:txBody>
      </p:sp>
    </p:spTree>
    <p:extLst>
      <p:ext uri="{BB962C8B-B14F-4D97-AF65-F5344CB8AC3E}">
        <p14:creationId xmlns:p14="http://schemas.microsoft.com/office/powerpoint/2010/main" val="72823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Press conference</a:t>
            </a:r>
            <a:endParaRPr lang="en-US" dirty="0"/>
          </a:p>
          <a:p>
            <a:pPr marL="0" indent="0" algn="just">
              <a:buNone/>
            </a:pPr>
            <a:endParaRPr lang="en-US" sz="2800" dirty="0" smtClean="0"/>
          </a:p>
          <a:p>
            <a:pPr marL="0" indent="0" algn="just">
              <a:buNone/>
            </a:pPr>
            <a:r>
              <a:rPr lang="en-US" sz="2800" dirty="0" smtClean="0"/>
              <a:t>The </a:t>
            </a:r>
            <a:r>
              <a:rPr lang="en-US" sz="2800" dirty="0"/>
              <a:t>Human Rights Academy had an official opening, during a press conference. </a:t>
            </a:r>
            <a:r>
              <a:rPr lang="en-GB" sz="2800" dirty="0" smtClean="0"/>
              <a:t>The </a:t>
            </a:r>
            <a:r>
              <a:rPr lang="en-GB" sz="2800" dirty="0"/>
              <a:t>press conference was announced as being part of the Human Rights Week actions, on the occasion of the International Human Rights </a:t>
            </a:r>
            <a:r>
              <a:rPr lang="en-GB" sz="2800" dirty="0" smtClean="0"/>
              <a:t>Day, 10</a:t>
            </a:r>
            <a:r>
              <a:rPr lang="en-GB" sz="2800" baseline="30000" dirty="0" smtClean="0"/>
              <a:t>th</a:t>
            </a:r>
            <a:r>
              <a:rPr lang="en-GB" sz="2800" dirty="0" smtClean="0"/>
              <a:t> of December.</a:t>
            </a:r>
            <a:endParaRPr lang="en-US" sz="2800" dirty="0"/>
          </a:p>
        </p:txBody>
      </p:sp>
      <p:sp>
        <p:nvSpPr>
          <p:cNvPr id="4" name="Title 1"/>
          <p:cNvSpPr>
            <a:spLocks noGrp="1"/>
          </p:cNvSpPr>
          <p:nvPr>
            <p:ph type="title"/>
          </p:nvPr>
        </p:nvSpPr>
        <p:spPr>
          <a:solidFill>
            <a:srgbClr val="002060"/>
          </a:solidFill>
          <a:ln>
            <a:solidFill>
              <a:schemeClr val="accent1"/>
            </a:solidFill>
          </a:ln>
        </p:spPr>
        <p:txBody>
          <a:bodyPr>
            <a:normAutofit/>
          </a:bodyPr>
          <a:lstStyle/>
          <a:p>
            <a:r>
              <a:rPr lang="en-US" sz="2800" b="1" i="1" dirty="0" smtClean="0">
                <a:solidFill>
                  <a:srgbClr val="00B0F0"/>
                </a:solidFill>
              </a:rPr>
              <a:t>Media coverage</a:t>
            </a:r>
            <a:endParaRPr lang="en-US" sz="2800" b="1" i="1" dirty="0">
              <a:solidFill>
                <a:srgbClr val="00B0F0"/>
              </a:solidFill>
            </a:endParaRPr>
          </a:p>
        </p:txBody>
      </p:sp>
    </p:spTree>
    <p:extLst>
      <p:ext uri="{BB962C8B-B14F-4D97-AF65-F5344CB8AC3E}">
        <p14:creationId xmlns:p14="http://schemas.microsoft.com/office/powerpoint/2010/main" val="356223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Media coverage</a:t>
            </a:r>
            <a:endParaRPr lang="en-US" sz="2800" b="1" i="1" dirty="0">
              <a:solidFill>
                <a:srgbClr val="00B0F0"/>
              </a:solidFill>
            </a:endParaRPr>
          </a:p>
        </p:txBody>
      </p:sp>
      <p:pic>
        <p:nvPicPr>
          <p:cNvPr id="7" name="Content Placeholder 6" descr="C:\Users\OANA\Desktop\pt i am roma\Picture 84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88840"/>
            <a:ext cx="5943600" cy="3744415"/>
          </a:xfrm>
          <a:prstGeom prst="rect">
            <a:avLst/>
          </a:prstGeom>
          <a:noFill/>
          <a:ln>
            <a:noFill/>
          </a:ln>
        </p:spPr>
      </p:pic>
    </p:spTree>
    <p:extLst>
      <p:ext uri="{BB962C8B-B14F-4D97-AF65-F5344CB8AC3E}">
        <p14:creationId xmlns:p14="http://schemas.microsoft.com/office/powerpoint/2010/main" val="2025356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just">
              <a:buNone/>
            </a:pPr>
            <a:r>
              <a:rPr lang="en-US" dirty="0" smtClean="0"/>
              <a:t>The </a:t>
            </a:r>
            <a:r>
              <a:rPr lang="en-US" dirty="0"/>
              <a:t>initiative was very successful in Romania. </a:t>
            </a:r>
            <a:endParaRPr lang="en-US" dirty="0" smtClean="0"/>
          </a:p>
          <a:p>
            <a:pPr marL="0" indent="0" algn="just">
              <a:buNone/>
            </a:pPr>
            <a:endParaRPr lang="en-US" dirty="0" smtClean="0"/>
          </a:p>
          <a:p>
            <a:pPr marL="0" indent="0" algn="just">
              <a:buNone/>
            </a:pPr>
            <a:r>
              <a:rPr lang="en-US" dirty="0" smtClean="0"/>
              <a:t>The </a:t>
            </a:r>
            <a:r>
              <a:rPr lang="en-US" dirty="0"/>
              <a:t>activities impacted directly the Roma beneficiaries: in the Roma communities where the campaigns on declaring the ethnic identity within the census the number of Roma assuming their ethnicity in front of the enumerators was 111% higher compared to the results from the most recent census. Further, the beneficiaries of the capacity building program, according to the evaluation of the program, found the information and the methods used very resourceful and useful for their activities and work in the Roma communities. The campaign for changing the perception of the majority population with regard to the Roma is part of a larger perspective and actions CRISS needs to conduct continuously, but represented a very creative start for this type of campaigns. </a:t>
            </a:r>
          </a:p>
          <a:p>
            <a:endParaRPr lang="en-US"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Conclusions</a:t>
            </a:r>
            <a:endParaRPr lang="en-US" sz="2800" b="1" i="1" dirty="0">
              <a:solidFill>
                <a:srgbClr val="00B0F0"/>
              </a:solidFill>
            </a:endParaRPr>
          </a:p>
        </p:txBody>
      </p:sp>
    </p:spTree>
    <p:extLst>
      <p:ext uri="{BB962C8B-B14F-4D97-AF65-F5344CB8AC3E}">
        <p14:creationId xmlns:p14="http://schemas.microsoft.com/office/powerpoint/2010/main" val="317579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000" dirty="0" smtClean="0"/>
          </a:p>
          <a:p>
            <a:pPr algn="ctr"/>
            <a:r>
              <a:rPr lang="en-US" sz="2000" b="1" dirty="0" smtClean="0"/>
              <a:t>Activities of the campaign </a:t>
            </a:r>
          </a:p>
          <a:p>
            <a:pPr algn="ctr"/>
            <a:endParaRPr lang="en-US" sz="2000" dirty="0" smtClean="0"/>
          </a:p>
          <a:p>
            <a:pPr algn="just"/>
            <a:r>
              <a:rPr lang="en-GB" sz="2000" dirty="0" smtClean="0"/>
              <a:t>Raising awareness campaign targeting Roma population in regard to the census, its importance and self-declaration of Roma ethnicity </a:t>
            </a:r>
          </a:p>
          <a:p>
            <a:pPr algn="just"/>
            <a:r>
              <a:rPr lang="en-GB" sz="2000" dirty="0" smtClean="0"/>
              <a:t>Meetings with public authorities</a:t>
            </a:r>
          </a:p>
          <a:p>
            <a:pPr algn="just"/>
            <a:r>
              <a:rPr lang="en-GB" sz="2000" dirty="0" smtClean="0"/>
              <a:t>Video messages </a:t>
            </a:r>
            <a:endParaRPr lang="en-US" sz="2000" dirty="0" smtClean="0"/>
          </a:p>
          <a:p>
            <a:pPr algn="just"/>
            <a:r>
              <a:rPr lang="en-US" sz="2000" dirty="0" smtClean="0"/>
              <a:t>“</a:t>
            </a:r>
            <a:r>
              <a:rPr lang="en-US" sz="2000" dirty="0"/>
              <a:t>Roma </a:t>
            </a:r>
            <a:r>
              <a:rPr lang="en-US" sz="2000" dirty="0" smtClean="0"/>
              <a:t>Pride” March </a:t>
            </a:r>
          </a:p>
          <a:p>
            <a:pPr algn="just"/>
            <a:endParaRPr lang="en-US" sz="2000" dirty="0" smtClean="0"/>
          </a:p>
          <a:p>
            <a:pPr algn="ctr"/>
            <a:endParaRPr lang="en-US" sz="2000"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“Declare your ethnicity at the census openly!”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lgn="ctr"/>
            <a:r>
              <a:rPr lang="en-US" b="1" dirty="0" smtClean="0"/>
              <a:t>Localities where the campaign took place</a:t>
            </a:r>
          </a:p>
          <a:p>
            <a:endParaRPr lang="en-US" dirty="0" smtClean="0"/>
          </a:p>
          <a:p>
            <a:r>
              <a:rPr lang="en-US" sz="3600" dirty="0" err="1" smtClean="0"/>
              <a:t>Homorod</a:t>
            </a:r>
            <a:r>
              <a:rPr lang="en-US" sz="3600" dirty="0" smtClean="0"/>
              <a:t> and </a:t>
            </a:r>
            <a:r>
              <a:rPr lang="en-US" sz="3600" dirty="0" err="1"/>
              <a:t>Apata</a:t>
            </a:r>
            <a:r>
              <a:rPr lang="en-US" sz="3600" dirty="0"/>
              <a:t>, </a:t>
            </a:r>
            <a:r>
              <a:rPr lang="en-US" sz="3600" dirty="0" smtClean="0"/>
              <a:t>in Brasov county, </a:t>
            </a:r>
          </a:p>
          <a:p>
            <a:r>
              <a:rPr lang="en-US" sz="3600" dirty="0" err="1" smtClean="0"/>
              <a:t>Valea</a:t>
            </a:r>
            <a:r>
              <a:rPr lang="en-US" sz="3600" dirty="0" smtClean="0"/>
              <a:t> </a:t>
            </a:r>
            <a:r>
              <a:rPr lang="en-US" sz="3600" dirty="0" err="1"/>
              <a:t>Teilor</a:t>
            </a:r>
            <a:r>
              <a:rPr lang="en-US" sz="3600" dirty="0"/>
              <a:t> </a:t>
            </a:r>
            <a:r>
              <a:rPr lang="en-US" sz="3600" dirty="0" smtClean="0"/>
              <a:t>and </a:t>
            </a:r>
            <a:r>
              <a:rPr lang="en-US" sz="3600" dirty="0" err="1" smtClean="0"/>
              <a:t>Babadag</a:t>
            </a:r>
            <a:r>
              <a:rPr lang="en-US" sz="3600" dirty="0"/>
              <a:t>, in </a:t>
            </a:r>
            <a:r>
              <a:rPr lang="en-US" sz="3600" dirty="0" err="1" smtClean="0"/>
              <a:t>Tulcea</a:t>
            </a:r>
            <a:r>
              <a:rPr lang="en-US" sz="3600" dirty="0" smtClean="0"/>
              <a:t> county, </a:t>
            </a:r>
          </a:p>
          <a:p>
            <a:r>
              <a:rPr lang="en-US" sz="3600" dirty="0" smtClean="0"/>
              <a:t>Constanta</a:t>
            </a:r>
            <a:r>
              <a:rPr lang="en-US" sz="3600" dirty="0"/>
              <a:t>, </a:t>
            </a:r>
            <a:r>
              <a:rPr lang="en-US" sz="3600" dirty="0" smtClean="0"/>
              <a:t>in Constanta county, </a:t>
            </a:r>
          </a:p>
          <a:p>
            <a:r>
              <a:rPr lang="en-US" sz="3600" dirty="0" err="1" smtClean="0"/>
              <a:t>Dolhasca</a:t>
            </a:r>
            <a:r>
              <a:rPr lang="en-US" sz="3600" dirty="0"/>
              <a:t>, in </a:t>
            </a:r>
            <a:r>
              <a:rPr lang="en-US" sz="3600" dirty="0" err="1" smtClean="0"/>
              <a:t>Suceava</a:t>
            </a:r>
            <a:r>
              <a:rPr lang="en-US" sz="3600" dirty="0" smtClean="0"/>
              <a:t> county, </a:t>
            </a:r>
          </a:p>
          <a:p>
            <a:r>
              <a:rPr lang="en-US" sz="3600" dirty="0" err="1" smtClean="0"/>
              <a:t>Haghig</a:t>
            </a:r>
            <a:r>
              <a:rPr lang="en-US" sz="3600" dirty="0"/>
              <a:t>, in </a:t>
            </a:r>
            <a:r>
              <a:rPr lang="en-US" sz="3600" dirty="0" err="1" smtClean="0"/>
              <a:t>Covasna</a:t>
            </a:r>
            <a:r>
              <a:rPr lang="en-US" sz="3600" dirty="0" smtClean="0"/>
              <a:t> county, </a:t>
            </a:r>
          </a:p>
          <a:p>
            <a:r>
              <a:rPr lang="en-US" sz="3600" dirty="0" err="1" smtClean="0"/>
              <a:t>Petrosani</a:t>
            </a:r>
            <a:r>
              <a:rPr lang="en-US" sz="3600" dirty="0"/>
              <a:t>, in </a:t>
            </a:r>
            <a:r>
              <a:rPr lang="en-US" sz="3600" dirty="0" err="1" smtClean="0"/>
              <a:t>Hunedoara</a:t>
            </a:r>
            <a:r>
              <a:rPr lang="en-US" sz="3600" dirty="0" smtClean="0"/>
              <a:t> county, </a:t>
            </a:r>
          </a:p>
          <a:p>
            <a:r>
              <a:rPr lang="en-US" sz="3600" dirty="0" smtClean="0"/>
              <a:t>Craiova</a:t>
            </a:r>
            <a:r>
              <a:rPr lang="en-US" sz="3600" dirty="0"/>
              <a:t>, in </a:t>
            </a:r>
            <a:r>
              <a:rPr lang="en-US" sz="3600" dirty="0" err="1" smtClean="0"/>
              <a:t>Dolj</a:t>
            </a:r>
            <a:r>
              <a:rPr lang="en-US" sz="3600" dirty="0" smtClean="0"/>
              <a:t> county, </a:t>
            </a:r>
          </a:p>
          <a:p>
            <a:r>
              <a:rPr lang="en-US" sz="3600" dirty="0" err="1" smtClean="0"/>
              <a:t>Bucuresti</a:t>
            </a:r>
            <a:r>
              <a:rPr lang="en-US" sz="3600" dirty="0" smtClean="0"/>
              <a:t> and </a:t>
            </a:r>
            <a:r>
              <a:rPr lang="en-US" sz="3600" dirty="0" err="1" smtClean="0"/>
              <a:t>Ilfov</a:t>
            </a:r>
            <a:r>
              <a:rPr lang="en-US" sz="3600" dirty="0" smtClean="0"/>
              <a:t> county.</a:t>
            </a:r>
          </a:p>
          <a:p>
            <a:pPr algn="just"/>
            <a:r>
              <a:rPr lang="en-GB" sz="3600" dirty="0" smtClean="0"/>
              <a:t>Several information visits took place in each of the localities, starting with May to October 2011. </a:t>
            </a:r>
            <a:r>
              <a:rPr lang="en-GB" sz="3600" dirty="0"/>
              <a:t>I</a:t>
            </a:r>
            <a:r>
              <a:rPr lang="en-GB" sz="3600" dirty="0" smtClean="0"/>
              <a:t>t included “door to door” activities and events, distribution of materials with the campaign message – including images of famous Roma: </a:t>
            </a:r>
            <a:r>
              <a:rPr lang="en-GB" sz="3600" dirty="0" err="1" smtClean="0"/>
              <a:t>Doinita</a:t>
            </a:r>
            <a:r>
              <a:rPr lang="en-GB" sz="3600" dirty="0" smtClean="0"/>
              <a:t> </a:t>
            </a:r>
            <a:r>
              <a:rPr lang="en-GB" sz="3600" dirty="0" err="1" smtClean="0"/>
              <a:t>Oancea</a:t>
            </a:r>
            <a:r>
              <a:rPr lang="en-GB" sz="3600" dirty="0" smtClean="0"/>
              <a:t> (Roma actress) and Jean </a:t>
            </a:r>
            <a:r>
              <a:rPr lang="en-GB" sz="3600" dirty="0" err="1" smtClean="0"/>
              <a:t>Dumitrache</a:t>
            </a:r>
            <a:r>
              <a:rPr lang="en-GB" sz="3600" dirty="0" smtClean="0"/>
              <a:t> (Jean de la Craiova – Roma singer): 8850 informative materials (1000 posters, 4000 flyers, 800 t-shirts, 50 headscarves, 1000 cups, 1000 magnets). </a:t>
            </a:r>
            <a:endParaRPr lang="en-US" sz="3600" dirty="0" smtClean="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“Declare your ethnicity at the census openly!”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ctr"/>
            <a:r>
              <a:rPr lang="en-US" sz="2800" b="1" dirty="0" smtClean="0"/>
              <a:t>Flash mob</a:t>
            </a:r>
          </a:p>
          <a:p>
            <a:pPr algn="ctr"/>
            <a:endParaRPr lang="en-US" sz="2000" b="1" dirty="0" smtClean="0"/>
          </a:p>
          <a:p>
            <a:pPr algn="just"/>
            <a:r>
              <a:rPr lang="en-GB" sz="2000" dirty="0" smtClean="0"/>
              <a:t>On October 22</a:t>
            </a:r>
            <a:r>
              <a:rPr lang="en-GB" sz="2000" baseline="30000" dirty="0" smtClean="0"/>
              <a:t>nd</a:t>
            </a:r>
            <a:r>
              <a:rPr lang="en-GB" sz="2000" dirty="0" smtClean="0"/>
              <a:t>, Romani CRISS organised a flash mob against discrimination, with the participation of well known actors (Roma and non-Roma) and public personalities that prepared and rehearsed a choreography on a Roma song - </a:t>
            </a:r>
            <a:r>
              <a:rPr lang="ro-RO" sz="2000" u="sng" dirty="0">
                <a:hlinkClick r:id="rId2"/>
              </a:rPr>
              <a:t>http://www.youtube.com/watch?v=-m3uFpTjLps&amp;list=UU79dS-YvaaXrd6oiO-RZt_g&amp;index=3&amp;feature=plcp</a:t>
            </a:r>
            <a:r>
              <a:rPr lang="ro-RO" sz="2000" dirty="0"/>
              <a:t> </a:t>
            </a:r>
            <a:r>
              <a:rPr lang="en-GB" sz="2000" dirty="0" smtClean="0"/>
              <a:t> </a:t>
            </a:r>
            <a:endParaRPr lang="en-US" sz="2000" dirty="0" smtClean="0"/>
          </a:p>
          <a:p>
            <a:pPr algn="just"/>
            <a:r>
              <a:rPr lang="en-US" sz="2000" dirty="0" smtClean="0"/>
              <a:t>The people participant at the event included actors </a:t>
            </a:r>
            <a:r>
              <a:rPr lang="en-US" sz="2000" dirty="0" err="1" smtClean="0"/>
              <a:t>Doinita</a:t>
            </a:r>
            <a:r>
              <a:rPr lang="en-US" sz="2000" dirty="0" smtClean="0"/>
              <a:t> </a:t>
            </a:r>
            <a:r>
              <a:rPr lang="en-US" sz="2000" dirty="0" err="1"/>
              <a:t>Oancea</a:t>
            </a:r>
            <a:r>
              <a:rPr lang="en-US" sz="2000" dirty="0"/>
              <a:t>, Ionut </a:t>
            </a:r>
            <a:r>
              <a:rPr lang="en-US" sz="2000" dirty="0" err="1"/>
              <a:t>Ghenu</a:t>
            </a:r>
            <a:r>
              <a:rPr lang="en-US" sz="2000" dirty="0"/>
              <a:t>, Carmen </a:t>
            </a:r>
            <a:r>
              <a:rPr lang="en-US" sz="2000" dirty="0" err="1"/>
              <a:t>Tanase</a:t>
            </a:r>
            <a:r>
              <a:rPr lang="en-US" sz="2000" dirty="0"/>
              <a:t>, </a:t>
            </a:r>
            <a:r>
              <a:rPr lang="en-US" sz="2000" dirty="0" err="1"/>
              <a:t>Majda</a:t>
            </a:r>
            <a:r>
              <a:rPr lang="en-US" sz="2000" dirty="0"/>
              <a:t> </a:t>
            </a:r>
            <a:r>
              <a:rPr lang="en-US" sz="2000" dirty="0" err="1"/>
              <a:t>Aboulumosha</a:t>
            </a:r>
            <a:r>
              <a:rPr lang="en-US" sz="2000" dirty="0"/>
              <a:t>, </a:t>
            </a:r>
            <a:r>
              <a:rPr lang="en-US" sz="2000" dirty="0" err="1"/>
              <a:t>Catalin</a:t>
            </a:r>
            <a:r>
              <a:rPr lang="en-US" sz="2000" dirty="0"/>
              <a:t> </a:t>
            </a:r>
            <a:r>
              <a:rPr lang="en-US" sz="2000" dirty="0" err="1"/>
              <a:t>Ciurdar</a:t>
            </a:r>
            <a:r>
              <a:rPr lang="en-US" sz="2000" dirty="0"/>
              <a:t>, </a:t>
            </a:r>
            <a:r>
              <a:rPr lang="en-US" sz="2000" dirty="0" err="1"/>
              <a:t>Madalin</a:t>
            </a:r>
            <a:r>
              <a:rPr lang="en-US" sz="2000" dirty="0"/>
              <a:t> </a:t>
            </a:r>
            <a:r>
              <a:rPr lang="en-US" sz="2000" dirty="0" err="1" smtClean="0"/>
              <a:t>Mandin</a:t>
            </a:r>
            <a:endParaRPr lang="en-US" sz="2000" dirty="0" smtClean="0"/>
          </a:p>
          <a:p>
            <a:pPr algn="just"/>
            <a:endParaRPr lang="en-US" sz="2000" dirty="0" smtClean="0"/>
          </a:p>
          <a:p>
            <a:r>
              <a:rPr lang="en-GB" sz="2000" dirty="0" smtClean="0"/>
              <a:t>They also recorded message about non-discrimination and supporting Roma identity</a:t>
            </a:r>
            <a:r>
              <a:rPr lang="en-US" sz="2000" u="sng" dirty="0">
                <a:hlinkClick r:id="rId3"/>
              </a:rPr>
              <a:t>http://www.youtube.com/watch?v=Wzsm-Df2ehg&amp;list=UU79dS-YvaaXrd6oiO-RZt_g&amp;index=1&amp;feature=plcp</a:t>
            </a:r>
            <a:r>
              <a:rPr lang="en-US" sz="2000" dirty="0"/>
              <a:t> </a:t>
            </a:r>
          </a:p>
          <a:p>
            <a:r>
              <a:rPr lang="en-US" sz="2000" u="sng" dirty="0" smtClean="0">
                <a:hlinkClick r:id="rId4"/>
              </a:rPr>
              <a:t>http</a:t>
            </a:r>
            <a:r>
              <a:rPr lang="en-US" sz="2000" u="sng" dirty="0">
                <a:hlinkClick r:id="rId4"/>
              </a:rPr>
              <a:t>://www.youtube.com/watch?v=Slrc88GlzlQ&amp;list=UU79dS-YvaaXrd6oiO-RZt_g&amp;index=1&amp;feature=plcp</a:t>
            </a:r>
            <a:r>
              <a:rPr lang="en-US" sz="2000" dirty="0"/>
              <a:t> </a:t>
            </a:r>
          </a:p>
          <a:p>
            <a:r>
              <a:rPr lang="ro-RO" sz="2000" u="sng" dirty="0" smtClean="0">
                <a:hlinkClick r:id="rId5"/>
              </a:rPr>
              <a:t>http</a:t>
            </a:r>
            <a:r>
              <a:rPr lang="ro-RO" sz="2000" u="sng" dirty="0">
                <a:hlinkClick r:id="rId5"/>
              </a:rPr>
              <a:t>://www.youtube.com/watch?v=-V-s3m8StPw&amp;feature=autoplay&amp;list=UU79dS-YvaaXrd6oiO-RZt_g&amp;lf=plcp&amp;playnext=1</a:t>
            </a:r>
            <a:r>
              <a:rPr lang="ro-RO" sz="2000" dirty="0"/>
              <a:t> </a:t>
            </a:r>
            <a:endParaRPr lang="en-US" sz="2000" dirty="0"/>
          </a:p>
          <a:p>
            <a:r>
              <a:rPr lang="ro-RO" sz="2000" u="sng" dirty="0" smtClean="0">
                <a:hlinkClick r:id="rId6"/>
              </a:rPr>
              <a:t>http</a:t>
            </a:r>
            <a:r>
              <a:rPr lang="ro-RO" sz="2000" u="sng" dirty="0">
                <a:hlinkClick r:id="rId6"/>
              </a:rPr>
              <a:t>://www.youtube.com/watch?v=yKSHNh3AZH4&amp;list=UU79dS-YvaaXrd6oiO-RZt_g&amp;index=4&amp;feature=plcp</a:t>
            </a:r>
            <a:r>
              <a:rPr lang="ro-RO" sz="2000" dirty="0"/>
              <a:t> </a:t>
            </a:r>
            <a:endParaRPr lang="en-US" sz="2000" dirty="0"/>
          </a:p>
          <a:p>
            <a:pPr algn="just"/>
            <a:endParaRPr lang="en-US" sz="2000" dirty="0" smtClean="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smtClean="0">
                <a:solidFill>
                  <a:srgbClr val="00B0F0"/>
                </a:solidFill>
              </a:rPr>
              <a:t>“Anti-discrimination campaign” </a:t>
            </a:r>
            <a:endParaRPr lang="en-US" sz="2800" b="1" i="1"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pic>
        <p:nvPicPr>
          <p:cNvPr id="1026" name="Picture 2" descr="D:\Oana\A Proiecte in derulare 2011\EC I am Roma\Implementare\Flashmob\flash mob\poze activitate\lacatus\DSCN058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pic>
        <p:nvPicPr>
          <p:cNvPr id="2050" name="Picture 2" descr="D:\Oana\A Proiecte in derulare 2011\EC I am Roma\Implementare\Flashmob\flash mob\poze activitate\lacatus\DSCN056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000" b="1" dirty="0" smtClean="0"/>
              <a:t>Roma Pride March</a:t>
            </a:r>
          </a:p>
          <a:p>
            <a:pPr algn="just"/>
            <a:r>
              <a:rPr lang="en-US" sz="2000" dirty="0" smtClean="0"/>
              <a:t>On October 1, 2011, Romani CRISS organized the </a:t>
            </a:r>
            <a:r>
              <a:rPr lang="ro-RO" sz="2000" dirty="0" smtClean="0"/>
              <a:t>„Me sem rom, me sem romni</a:t>
            </a:r>
            <a:r>
              <a:rPr lang="en-GB" sz="2000" dirty="0" smtClean="0"/>
              <a:t> – I am Roma man, I am Roma woman</a:t>
            </a:r>
            <a:r>
              <a:rPr lang="ro-RO" sz="2000" dirty="0" smtClean="0"/>
              <a:t>” </a:t>
            </a:r>
            <a:r>
              <a:rPr lang="en-GB" sz="2000" dirty="0" smtClean="0"/>
              <a:t>Roma Pride in Bucharest</a:t>
            </a:r>
            <a:r>
              <a:rPr lang="ro-RO" sz="2000" dirty="0" smtClean="0"/>
              <a:t>.</a:t>
            </a:r>
            <a:r>
              <a:rPr lang="en-US" sz="2000" dirty="0" smtClean="0"/>
              <a:t> </a:t>
            </a:r>
          </a:p>
          <a:p>
            <a:pPr algn="just"/>
            <a:r>
              <a:rPr lang="en-GB" sz="2000" dirty="0" smtClean="0"/>
              <a:t>Over 500 people across the country (from Brasov, </a:t>
            </a:r>
            <a:r>
              <a:rPr lang="ro-RO" sz="2000" dirty="0"/>
              <a:t>Braila, Cluj, Constanta, Dolj, Galati, Giurgiu, Iasi, Ialomita, Salaj, Tulcea, </a:t>
            </a:r>
            <a:r>
              <a:rPr lang="ro-RO" sz="2000" dirty="0" smtClean="0"/>
              <a:t>Vrancea</a:t>
            </a:r>
            <a:r>
              <a:rPr lang="en-GB" sz="2000" dirty="0" smtClean="0"/>
              <a:t> counties) participated   </a:t>
            </a:r>
            <a:endParaRPr lang="en-US" sz="2000" dirty="0" smtClean="0"/>
          </a:p>
          <a:p>
            <a:pPr algn="just"/>
            <a:r>
              <a:rPr lang="en-GB" sz="2000" dirty="0" smtClean="0"/>
              <a:t>Other NGOs joined Romani CRISS in organising the event</a:t>
            </a:r>
            <a:r>
              <a:rPr lang="en-US" sz="2000" dirty="0" smtClean="0"/>
              <a:t>: O </a:t>
            </a:r>
            <a:r>
              <a:rPr lang="en-US" sz="2000" dirty="0"/>
              <a:t>Del </a:t>
            </a:r>
            <a:r>
              <a:rPr lang="en-US" sz="2000" dirty="0" err="1" smtClean="0"/>
              <a:t>Amenca</a:t>
            </a:r>
            <a:r>
              <a:rPr lang="en-US" sz="2000" dirty="0" smtClean="0"/>
              <a:t> association, </a:t>
            </a:r>
            <a:r>
              <a:rPr lang="en-US" sz="2000" dirty="0" err="1" smtClean="0"/>
              <a:t>Eltera</a:t>
            </a:r>
            <a:r>
              <a:rPr lang="en-US" sz="2000" dirty="0" smtClean="0"/>
              <a:t> Association</a:t>
            </a:r>
            <a:r>
              <a:rPr lang="en-US" sz="2000" dirty="0"/>
              <a:t>, Florists </a:t>
            </a:r>
            <a:r>
              <a:rPr lang="en-US" sz="2000" dirty="0" smtClean="0"/>
              <a:t>Association in Romania, Gypsy Eye </a:t>
            </a:r>
            <a:r>
              <a:rPr lang="en-US" sz="2000" dirty="0" err="1" smtClean="0"/>
              <a:t>organisation</a:t>
            </a:r>
            <a:r>
              <a:rPr lang="en-US" sz="2000" dirty="0" smtClean="0"/>
              <a:t>, </a:t>
            </a:r>
            <a:r>
              <a:rPr lang="en-US" sz="2000" dirty="0"/>
              <a:t>Roma Journalists Association, </a:t>
            </a:r>
            <a:r>
              <a:rPr lang="en-US" sz="2000" dirty="0" smtClean="0"/>
              <a:t>Romano </a:t>
            </a:r>
            <a:r>
              <a:rPr lang="en-US" sz="2000" dirty="0" err="1" smtClean="0"/>
              <a:t>Butiq</a:t>
            </a:r>
            <a:r>
              <a:rPr lang="en-US" sz="2000" dirty="0"/>
              <a:t> Association, </a:t>
            </a:r>
            <a:r>
              <a:rPr lang="en-US" sz="2000" dirty="0" smtClean="0"/>
              <a:t>Romano </a:t>
            </a:r>
            <a:r>
              <a:rPr lang="en-US" sz="2000" dirty="0" err="1" smtClean="0"/>
              <a:t>Suno</a:t>
            </a:r>
            <a:r>
              <a:rPr lang="en-US" sz="2000" dirty="0"/>
              <a:t> Association, </a:t>
            </a:r>
            <a:r>
              <a:rPr lang="en-US" sz="2000" dirty="0" err="1" smtClean="0"/>
              <a:t>Sanse</a:t>
            </a:r>
            <a:r>
              <a:rPr lang="en-US" sz="2000" dirty="0" smtClean="0"/>
              <a:t> </a:t>
            </a:r>
            <a:r>
              <a:rPr lang="en-US" sz="2000" dirty="0" err="1" smtClean="0"/>
              <a:t>Egale</a:t>
            </a:r>
            <a:r>
              <a:rPr lang="en-US" sz="2000" dirty="0"/>
              <a:t> Association, Centre for Counseling and Social Inclusion – </a:t>
            </a:r>
            <a:r>
              <a:rPr lang="en-US" sz="2000" dirty="0" err="1"/>
              <a:t>Xoraxaj</a:t>
            </a:r>
            <a:r>
              <a:rPr lang="en-US" sz="2000" dirty="0"/>
              <a:t>, Roma Youth for Unity</a:t>
            </a:r>
            <a:r>
              <a:rPr lang="en-US" sz="2000" dirty="0" smtClean="0"/>
              <a:t>, </a:t>
            </a:r>
            <a:r>
              <a:rPr lang="en-US" sz="2000" dirty="0"/>
              <a:t>Health Mediators Association </a:t>
            </a:r>
            <a:r>
              <a:rPr lang="en-US" sz="2000" dirty="0" smtClean="0"/>
              <a:t>– </a:t>
            </a:r>
            <a:r>
              <a:rPr lang="en-US" sz="2000" dirty="0" err="1"/>
              <a:t>Zurale</a:t>
            </a:r>
            <a:r>
              <a:rPr lang="en-US" sz="2000" dirty="0"/>
              <a:t> </a:t>
            </a:r>
            <a:r>
              <a:rPr lang="en-US" sz="2000" dirty="0" err="1"/>
              <a:t>Romnia</a:t>
            </a:r>
            <a:r>
              <a:rPr lang="en-US" sz="2000" dirty="0"/>
              <a:t>. </a:t>
            </a:r>
          </a:p>
          <a:p>
            <a:pPr algn="just"/>
            <a:endParaRPr lang="en-US" sz="2100"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r>
              <a:rPr lang="en-US" sz="2000" b="1" dirty="0" smtClean="0"/>
              <a:t>Roma Pride March</a:t>
            </a:r>
          </a:p>
          <a:p>
            <a:pPr algn="just"/>
            <a:r>
              <a:rPr lang="en-GB" sz="2000" dirty="0" smtClean="0"/>
              <a:t>Roma from different lineages participated, traditional and non-traditional, adults and children, Roma and non-Roma</a:t>
            </a:r>
          </a:p>
          <a:p>
            <a:pPr algn="just"/>
            <a:r>
              <a:rPr lang="en-GB" sz="2000" dirty="0" smtClean="0"/>
              <a:t>The participants chose different ways to express their identity: a flash mob by Gypsy eye, short speeches, the Roma hymn sung, an artistic moment supported by Turkish Roma in </a:t>
            </a:r>
            <a:r>
              <a:rPr lang="en-GB" sz="2000" dirty="0" err="1"/>
              <a:t>B</a:t>
            </a:r>
            <a:r>
              <a:rPr lang="en-GB" sz="2000" dirty="0" err="1" smtClean="0"/>
              <a:t>abadag</a:t>
            </a:r>
            <a:r>
              <a:rPr lang="en-GB" sz="2000" dirty="0" smtClean="0"/>
              <a:t>  </a:t>
            </a:r>
            <a:endParaRPr lang="en-US" sz="2000" dirty="0" smtClean="0"/>
          </a:p>
          <a:p>
            <a:pPr algn="just"/>
            <a:endParaRPr lang="en-US" sz="2000" dirty="0"/>
          </a:p>
          <a:p>
            <a:pPr algn="just"/>
            <a:r>
              <a:rPr lang="en-GB" sz="2000" dirty="0" smtClean="0"/>
              <a:t>The international artist </a:t>
            </a:r>
            <a:r>
              <a:rPr lang="ro-RO" sz="2000" dirty="0" smtClean="0"/>
              <a:t>Vadim </a:t>
            </a:r>
            <a:r>
              <a:rPr lang="ro-RO" sz="2000" dirty="0"/>
              <a:t>Kolpakov, </a:t>
            </a:r>
            <a:r>
              <a:rPr lang="en-GB" sz="2000" dirty="0" smtClean="0"/>
              <a:t>from </a:t>
            </a:r>
            <a:r>
              <a:rPr lang="ro-RO" sz="2000" dirty="0" smtClean="0"/>
              <a:t>Via </a:t>
            </a:r>
            <a:r>
              <a:rPr lang="ro-RO" sz="2000" dirty="0"/>
              <a:t>Romen </a:t>
            </a:r>
            <a:r>
              <a:rPr lang="en-GB" sz="2000" dirty="0" smtClean="0"/>
              <a:t>band in USA recorded a video message on this occasion, where he supports the involvement of children in asserting identity: </a:t>
            </a:r>
            <a:r>
              <a:rPr lang="ro-RO" sz="2000" dirty="0" smtClean="0"/>
              <a:t>„</a:t>
            </a:r>
            <a:r>
              <a:rPr lang="en-GB" sz="2000" i="1" dirty="0" smtClean="0"/>
              <a:t>children should know more about Roma history and contribution in order to be proud</a:t>
            </a:r>
            <a:r>
              <a:rPr lang="ro-RO" sz="2000" dirty="0" smtClean="0"/>
              <a:t>”.</a:t>
            </a:r>
            <a:r>
              <a:rPr lang="en-GB" sz="2000" dirty="0" smtClean="0"/>
              <a:t> </a:t>
            </a:r>
            <a:r>
              <a:rPr lang="ro-RO" sz="2000" dirty="0" smtClean="0"/>
              <a:t>Vadim </a:t>
            </a:r>
            <a:r>
              <a:rPr lang="ro-RO" sz="2000" dirty="0"/>
              <a:t>Kolpakov video message</a:t>
            </a:r>
            <a:endParaRPr lang="en-US" sz="2000" dirty="0"/>
          </a:p>
          <a:p>
            <a:pPr marL="0" indent="0">
              <a:buNone/>
            </a:pPr>
            <a:r>
              <a:rPr lang="en-US" sz="2000" u="sng" dirty="0" smtClean="0">
                <a:hlinkClick r:id="rId2"/>
              </a:rPr>
              <a:t>http</a:t>
            </a:r>
            <a:r>
              <a:rPr lang="en-US" sz="2000" u="sng" dirty="0">
                <a:hlinkClick r:id="rId2"/>
              </a:rPr>
              <a:t>://www.youtube.com/watch?v=dTHwKg7omwE&amp;list=UU79dS-YvaaXrd6oiO-RZt_g&amp;index=9&amp;feature=plcp</a:t>
            </a:r>
            <a:endParaRPr lang="en-US" sz="2000" dirty="0"/>
          </a:p>
          <a:p>
            <a:pPr algn="just"/>
            <a:endParaRPr lang="en-US" sz="2000" dirty="0" smtClean="0"/>
          </a:p>
          <a:p>
            <a:pPr algn="just">
              <a:buNone/>
            </a:pPr>
            <a:endParaRPr lang="en-US" sz="2000" dirty="0" smtClean="0"/>
          </a:p>
          <a:p>
            <a:pPr algn="just"/>
            <a:endParaRPr lang="en-US" sz="2000" dirty="0"/>
          </a:p>
        </p:txBody>
      </p:sp>
      <p:sp>
        <p:nvSpPr>
          <p:cNvPr id="4"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US" sz="2800" b="1" i="1" dirty="0">
                <a:solidFill>
                  <a:srgbClr val="00B0F0"/>
                </a:solidFill>
              </a:rPr>
              <a:t>“Anti-discrimination campaign”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1637</Words>
  <Application>Microsoft Office PowerPoint</Application>
  <PresentationFormat>On-screen Show (4:3)</PresentationFormat>
  <Paragraphs>164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I am Roma  “Developing local campaigns to challenge negative stereotypes”   Final Meeting Date: 28-30 January 2013</vt:lpstr>
      <vt:lpstr>“Declare your ethnicity at the census openly!” </vt:lpstr>
      <vt:lpstr>“Declare your ethnicity at the census openly!” </vt:lpstr>
      <vt:lpstr>“Declare your ethnicity at the census openly!” </vt:lpstr>
      <vt:lpstr>“Anti-discrimination campaign” </vt:lpstr>
      <vt:lpstr>“Anti-discrimination campaign” </vt:lpstr>
      <vt:lpstr>“Anti-discrimination campaign” </vt:lpstr>
      <vt:lpstr>“Anti-discrimination campaign” </vt:lpstr>
      <vt:lpstr>“Anti-discrimination campaign” </vt:lpstr>
      <vt:lpstr>“Anti-discrimination campaign” </vt:lpstr>
      <vt:lpstr>“Anti-discrimination campaign” </vt:lpstr>
      <vt:lpstr>“Anti-discrimination campaign” </vt:lpstr>
      <vt:lpstr>“Anti-discrimination campaign” </vt:lpstr>
      <vt:lpstr>Capacity building program</vt:lpstr>
      <vt:lpstr>Capacity building program</vt:lpstr>
      <vt:lpstr>Capacity building program</vt:lpstr>
      <vt:lpstr>Capacity building program</vt:lpstr>
      <vt:lpstr>Capacity building program</vt:lpstr>
      <vt:lpstr>Capacity building program</vt:lpstr>
      <vt:lpstr>Capacity building program</vt:lpstr>
      <vt:lpstr>Café style event</vt:lpstr>
      <vt:lpstr>Café style event</vt:lpstr>
      <vt:lpstr>Café style event</vt:lpstr>
      <vt:lpstr>Café style event</vt:lpstr>
      <vt:lpstr>Media coverage</vt:lpstr>
      <vt:lpstr>Media coverage</vt:lpstr>
      <vt:lpstr>Media coverage</vt:lpstr>
      <vt:lpstr>Media coverage</vt:lpstr>
      <vt:lpstr>Conclusions</vt:lpstr>
    </vt:vector>
  </TitlesOfParts>
  <Company>Acasa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Utilizator</dc:creator>
  <cp:lastModifiedBy>OANA</cp:lastModifiedBy>
  <cp:revision>89</cp:revision>
  <cp:lastPrinted>2013-01-25T15:21:29Z</cp:lastPrinted>
  <dcterms:created xsi:type="dcterms:W3CDTF">2012-05-18T14:44:03Z</dcterms:created>
  <dcterms:modified xsi:type="dcterms:W3CDTF">2013-01-25T15:27:40Z</dcterms:modified>
</cp:coreProperties>
</file>