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0" r:id="rId4"/>
    <p:sldId id="261" r:id="rId5"/>
    <p:sldId id="262" r:id="rId6"/>
    <p:sldId id="258" r:id="rId7"/>
    <p:sldId id="259" r:id="rId8"/>
    <p:sldId id="263" r:id="rId9"/>
    <p:sldId id="264" r:id="rId10"/>
    <p:sldId id="266" r:id="rId11"/>
    <p:sldId id="267" r:id="rId12"/>
    <p:sldId id="268" r:id="rId13"/>
    <p:sldId id="269" r:id="rId14"/>
    <p:sldId id="270" r:id="rId15"/>
    <p:sldId id="271" r:id="rId16"/>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BE917309-6EB4-496E-ACE0-1CC89CB8C586}" type="datetimeFigureOut">
              <a:rPr lang="ro-RO" smtClean="0"/>
              <a:t>23.05.2012</a:t>
            </a:fld>
            <a:endParaRPr lang="ro-RO"/>
          </a:p>
        </p:txBody>
      </p:sp>
      <p:sp>
        <p:nvSpPr>
          <p:cNvPr id="20" name="Footer Placeholder 19"/>
          <p:cNvSpPr>
            <a:spLocks noGrp="1"/>
          </p:cNvSpPr>
          <p:nvPr>
            <p:ph type="ftr" sz="quarter" idx="11"/>
          </p:nvPr>
        </p:nvSpPr>
        <p:spPr/>
        <p:txBody>
          <a:bodyPr/>
          <a:lstStyle>
            <a:extLst/>
          </a:lstStyle>
          <a:p>
            <a:endParaRPr lang="ro-RO"/>
          </a:p>
        </p:txBody>
      </p:sp>
      <p:sp>
        <p:nvSpPr>
          <p:cNvPr id="10" name="Slide Number Placeholder 9"/>
          <p:cNvSpPr>
            <a:spLocks noGrp="1"/>
          </p:cNvSpPr>
          <p:nvPr>
            <p:ph type="sldNum" sz="quarter" idx="12"/>
          </p:nvPr>
        </p:nvSpPr>
        <p:spPr/>
        <p:txBody>
          <a:bodyPr/>
          <a:lstStyle>
            <a:extLst/>
          </a:lstStyle>
          <a:p>
            <a:fld id="{706274CC-9533-45C1-9792-D2849762F55B}" type="slidenum">
              <a:rPr lang="ro-RO" smtClean="0"/>
              <a:t>‹#›</a:t>
            </a:fld>
            <a:endParaRPr lang="ro-RO"/>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917309-6EB4-496E-ACE0-1CC89CB8C586}" type="datetimeFigureOut">
              <a:rPr lang="ro-RO" smtClean="0"/>
              <a:t>23.05.2012</a:t>
            </a:fld>
            <a:endParaRPr lang="ro-RO"/>
          </a:p>
        </p:txBody>
      </p:sp>
      <p:sp>
        <p:nvSpPr>
          <p:cNvPr id="5" name="Footer Placeholder 4"/>
          <p:cNvSpPr>
            <a:spLocks noGrp="1"/>
          </p:cNvSpPr>
          <p:nvPr>
            <p:ph type="ftr" sz="quarter" idx="11"/>
          </p:nvPr>
        </p:nvSpPr>
        <p:spPr/>
        <p:txBody>
          <a:bodyPr/>
          <a:lstStyle>
            <a:extLst/>
          </a:lstStyle>
          <a:p>
            <a:endParaRPr lang="ro-RO"/>
          </a:p>
        </p:txBody>
      </p:sp>
      <p:sp>
        <p:nvSpPr>
          <p:cNvPr id="6" name="Slide Number Placeholder 5"/>
          <p:cNvSpPr>
            <a:spLocks noGrp="1"/>
          </p:cNvSpPr>
          <p:nvPr>
            <p:ph type="sldNum" sz="quarter" idx="12"/>
          </p:nvPr>
        </p:nvSpPr>
        <p:spPr/>
        <p:txBody>
          <a:bodyPr/>
          <a:lstStyle>
            <a:extLst/>
          </a:lstStyle>
          <a:p>
            <a:fld id="{706274CC-9533-45C1-9792-D2849762F55B}" type="slidenum">
              <a:rPr lang="ro-RO" smtClean="0"/>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917309-6EB4-496E-ACE0-1CC89CB8C586}" type="datetimeFigureOut">
              <a:rPr lang="ro-RO" smtClean="0"/>
              <a:t>23.05.2012</a:t>
            </a:fld>
            <a:endParaRPr lang="ro-RO"/>
          </a:p>
        </p:txBody>
      </p:sp>
      <p:sp>
        <p:nvSpPr>
          <p:cNvPr id="5" name="Footer Placeholder 4"/>
          <p:cNvSpPr>
            <a:spLocks noGrp="1"/>
          </p:cNvSpPr>
          <p:nvPr>
            <p:ph type="ftr" sz="quarter" idx="11"/>
          </p:nvPr>
        </p:nvSpPr>
        <p:spPr/>
        <p:txBody>
          <a:bodyPr/>
          <a:lstStyle>
            <a:extLst/>
          </a:lstStyle>
          <a:p>
            <a:endParaRPr lang="ro-RO"/>
          </a:p>
        </p:txBody>
      </p:sp>
      <p:sp>
        <p:nvSpPr>
          <p:cNvPr id="6" name="Slide Number Placeholder 5"/>
          <p:cNvSpPr>
            <a:spLocks noGrp="1"/>
          </p:cNvSpPr>
          <p:nvPr>
            <p:ph type="sldNum" sz="quarter" idx="12"/>
          </p:nvPr>
        </p:nvSpPr>
        <p:spPr/>
        <p:txBody>
          <a:bodyPr/>
          <a:lstStyle>
            <a:extLst/>
          </a:lstStyle>
          <a:p>
            <a:fld id="{706274CC-9533-45C1-9792-D2849762F55B}" type="slidenum">
              <a:rPr lang="ro-RO" smtClean="0"/>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917309-6EB4-496E-ACE0-1CC89CB8C586}" type="datetimeFigureOut">
              <a:rPr lang="ro-RO" smtClean="0"/>
              <a:t>23.05.2012</a:t>
            </a:fld>
            <a:endParaRPr lang="ro-RO"/>
          </a:p>
        </p:txBody>
      </p:sp>
      <p:sp>
        <p:nvSpPr>
          <p:cNvPr id="5" name="Footer Placeholder 4"/>
          <p:cNvSpPr>
            <a:spLocks noGrp="1"/>
          </p:cNvSpPr>
          <p:nvPr>
            <p:ph type="ftr" sz="quarter" idx="11"/>
          </p:nvPr>
        </p:nvSpPr>
        <p:spPr/>
        <p:txBody>
          <a:bodyPr/>
          <a:lstStyle>
            <a:extLst/>
          </a:lstStyle>
          <a:p>
            <a:endParaRPr lang="ro-RO"/>
          </a:p>
        </p:txBody>
      </p:sp>
      <p:sp>
        <p:nvSpPr>
          <p:cNvPr id="6" name="Slide Number Placeholder 5"/>
          <p:cNvSpPr>
            <a:spLocks noGrp="1"/>
          </p:cNvSpPr>
          <p:nvPr>
            <p:ph type="sldNum" sz="quarter" idx="12"/>
          </p:nvPr>
        </p:nvSpPr>
        <p:spPr/>
        <p:txBody>
          <a:bodyPr/>
          <a:lstStyle>
            <a:extLst/>
          </a:lstStyle>
          <a:p>
            <a:fld id="{706274CC-9533-45C1-9792-D2849762F55B}" type="slidenum">
              <a:rPr lang="ro-RO" smtClean="0"/>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E917309-6EB4-496E-ACE0-1CC89CB8C586}" type="datetimeFigureOut">
              <a:rPr lang="ro-RO" smtClean="0"/>
              <a:t>23.05.2012</a:t>
            </a:fld>
            <a:endParaRPr lang="ro-RO"/>
          </a:p>
        </p:txBody>
      </p:sp>
      <p:sp>
        <p:nvSpPr>
          <p:cNvPr id="5" name="Footer Placeholder 4"/>
          <p:cNvSpPr>
            <a:spLocks noGrp="1"/>
          </p:cNvSpPr>
          <p:nvPr>
            <p:ph type="ftr" sz="quarter" idx="11"/>
          </p:nvPr>
        </p:nvSpPr>
        <p:spPr/>
        <p:txBody>
          <a:bodyPr/>
          <a:lstStyle>
            <a:extLst/>
          </a:lstStyle>
          <a:p>
            <a:endParaRPr lang="ro-RO"/>
          </a:p>
        </p:txBody>
      </p:sp>
      <p:sp>
        <p:nvSpPr>
          <p:cNvPr id="6" name="Slide Number Placeholder 5"/>
          <p:cNvSpPr>
            <a:spLocks noGrp="1"/>
          </p:cNvSpPr>
          <p:nvPr>
            <p:ph type="sldNum" sz="quarter" idx="12"/>
          </p:nvPr>
        </p:nvSpPr>
        <p:spPr/>
        <p:txBody>
          <a:bodyPr/>
          <a:lstStyle>
            <a:extLst/>
          </a:lstStyle>
          <a:p>
            <a:fld id="{706274CC-9533-45C1-9792-D2849762F55B}" type="slidenum">
              <a:rPr lang="ro-RO" smtClean="0"/>
              <a:t>‹#›</a:t>
            </a:fld>
            <a:endParaRPr lang="ro-RO"/>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E917309-6EB4-496E-ACE0-1CC89CB8C586}" type="datetimeFigureOut">
              <a:rPr lang="ro-RO" smtClean="0"/>
              <a:t>23.05.2012</a:t>
            </a:fld>
            <a:endParaRPr lang="ro-RO"/>
          </a:p>
        </p:txBody>
      </p:sp>
      <p:sp>
        <p:nvSpPr>
          <p:cNvPr id="6" name="Footer Placeholder 5"/>
          <p:cNvSpPr>
            <a:spLocks noGrp="1"/>
          </p:cNvSpPr>
          <p:nvPr>
            <p:ph type="ftr" sz="quarter" idx="11"/>
          </p:nvPr>
        </p:nvSpPr>
        <p:spPr/>
        <p:txBody>
          <a:bodyPr/>
          <a:lstStyle>
            <a:extLst/>
          </a:lstStyle>
          <a:p>
            <a:endParaRPr lang="ro-RO"/>
          </a:p>
        </p:txBody>
      </p:sp>
      <p:sp>
        <p:nvSpPr>
          <p:cNvPr id="7" name="Slide Number Placeholder 6"/>
          <p:cNvSpPr>
            <a:spLocks noGrp="1"/>
          </p:cNvSpPr>
          <p:nvPr>
            <p:ph type="sldNum" sz="quarter" idx="12"/>
          </p:nvPr>
        </p:nvSpPr>
        <p:spPr/>
        <p:txBody>
          <a:bodyPr/>
          <a:lstStyle>
            <a:extLst/>
          </a:lstStyle>
          <a:p>
            <a:fld id="{706274CC-9533-45C1-9792-D2849762F55B}" type="slidenum">
              <a:rPr lang="ro-RO" smtClean="0"/>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E917309-6EB4-496E-ACE0-1CC89CB8C586}" type="datetimeFigureOut">
              <a:rPr lang="ro-RO" smtClean="0"/>
              <a:t>23.05.2012</a:t>
            </a:fld>
            <a:endParaRPr lang="ro-RO"/>
          </a:p>
        </p:txBody>
      </p:sp>
      <p:sp>
        <p:nvSpPr>
          <p:cNvPr id="8" name="Footer Placeholder 7"/>
          <p:cNvSpPr>
            <a:spLocks noGrp="1"/>
          </p:cNvSpPr>
          <p:nvPr>
            <p:ph type="ftr" sz="quarter" idx="11"/>
          </p:nvPr>
        </p:nvSpPr>
        <p:spPr/>
        <p:txBody>
          <a:bodyPr/>
          <a:lstStyle>
            <a:extLst/>
          </a:lstStyle>
          <a:p>
            <a:endParaRPr lang="ro-RO"/>
          </a:p>
        </p:txBody>
      </p:sp>
      <p:sp>
        <p:nvSpPr>
          <p:cNvPr id="9" name="Slide Number Placeholder 8"/>
          <p:cNvSpPr>
            <a:spLocks noGrp="1"/>
          </p:cNvSpPr>
          <p:nvPr>
            <p:ph type="sldNum" sz="quarter" idx="12"/>
          </p:nvPr>
        </p:nvSpPr>
        <p:spPr/>
        <p:txBody>
          <a:bodyPr/>
          <a:lstStyle>
            <a:extLst/>
          </a:lstStyle>
          <a:p>
            <a:fld id="{706274CC-9533-45C1-9792-D2849762F55B}" type="slidenum">
              <a:rPr lang="ro-RO" smtClean="0"/>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E917309-6EB4-496E-ACE0-1CC89CB8C586}" type="datetimeFigureOut">
              <a:rPr lang="ro-RO" smtClean="0"/>
              <a:t>23.05.2012</a:t>
            </a:fld>
            <a:endParaRPr lang="ro-RO"/>
          </a:p>
        </p:txBody>
      </p:sp>
      <p:sp>
        <p:nvSpPr>
          <p:cNvPr id="4" name="Footer Placeholder 3"/>
          <p:cNvSpPr>
            <a:spLocks noGrp="1"/>
          </p:cNvSpPr>
          <p:nvPr>
            <p:ph type="ftr" sz="quarter" idx="11"/>
          </p:nvPr>
        </p:nvSpPr>
        <p:spPr/>
        <p:txBody>
          <a:bodyPr/>
          <a:lstStyle>
            <a:extLst/>
          </a:lstStyle>
          <a:p>
            <a:endParaRPr lang="ro-RO"/>
          </a:p>
        </p:txBody>
      </p:sp>
      <p:sp>
        <p:nvSpPr>
          <p:cNvPr id="5" name="Slide Number Placeholder 4"/>
          <p:cNvSpPr>
            <a:spLocks noGrp="1"/>
          </p:cNvSpPr>
          <p:nvPr>
            <p:ph type="sldNum" sz="quarter" idx="12"/>
          </p:nvPr>
        </p:nvSpPr>
        <p:spPr/>
        <p:txBody>
          <a:bodyPr/>
          <a:lstStyle>
            <a:extLst/>
          </a:lstStyle>
          <a:p>
            <a:fld id="{706274CC-9533-45C1-9792-D2849762F55B}" type="slidenum">
              <a:rPr lang="ro-RO" smtClean="0"/>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E917309-6EB4-496E-ACE0-1CC89CB8C586}" type="datetimeFigureOut">
              <a:rPr lang="ro-RO" smtClean="0"/>
              <a:t>23.05.2012</a:t>
            </a:fld>
            <a:endParaRPr lang="ro-RO"/>
          </a:p>
        </p:txBody>
      </p:sp>
      <p:sp>
        <p:nvSpPr>
          <p:cNvPr id="3" name="Footer Placeholder 2"/>
          <p:cNvSpPr>
            <a:spLocks noGrp="1"/>
          </p:cNvSpPr>
          <p:nvPr>
            <p:ph type="ftr" sz="quarter" idx="11"/>
          </p:nvPr>
        </p:nvSpPr>
        <p:spPr/>
        <p:txBody>
          <a:bodyPr/>
          <a:lstStyle>
            <a:extLst/>
          </a:lstStyle>
          <a:p>
            <a:endParaRPr lang="ro-RO"/>
          </a:p>
        </p:txBody>
      </p:sp>
      <p:sp>
        <p:nvSpPr>
          <p:cNvPr id="4" name="Slide Number Placeholder 3"/>
          <p:cNvSpPr>
            <a:spLocks noGrp="1"/>
          </p:cNvSpPr>
          <p:nvPr>
            <p:ph type="sldNum" sz="quarter" idx="12"/>
          </p:nvPr>
        </p:nvSpPr>
        <p:spPr/>
        <p:txBody>
          <a:bodyPr/>
          <a:lstStyle>
            <a:extLst/>
          </a:lstStyle>
          <a:p>
            <a:fld id="{706274CC-9533-45C1-9792-D2849762F55B}" type="slidenum">
              <a:rPr lang="ro-RO" smtClean="0"/>
              <a:t>‹#›</a:t>
            </a:fld>
            <a:endParaRPr lang="ro-RO"/>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E917309-6EB4-496E-ACE0-1CC89CB8C586}" type="datetimeFigureOut">
              <a:rPr lang="ro-RO" smtClean="0"/>
              <a:t>23.05.2012</a:t>
            </a:fld>
            <a:endParaRPr lang="ro-RO"/>
          </a:p>
        </p:txBody>
      </p:sp>
      <p:sp>
        <p:nvSpPr>
          <p:cNvPr id="6" name="Footer Placeholder 5"/>
          <p:cNvSpPr>
            <a:spLocks noGrp="1"/>
          </p:cNvSpPr>
          <p:nvPr>
            <p:ph type="ftr" sz="quarter" idx="11"/>
          </p:nvPr>
        </p:nvSpPr>
        <p:spPr/>
        <p:txBody>
          <a:bodyPr/>
          <a:lstStyle>
            <a:extLst/>
          </a:lstStyle>
          <a:p>
            <a:endParaRPr lang="ro-RO"/>
          </a:p>
        </p:txBody>
      </p:sp>
      <p:sp>
        <p:nvSpPr>
          <p:cNvPr id="7" name="Slide Number Placeholder 6"/>
          <p:cNvSpPr>
            <a:spLocks noGrp="1"/>
          </p:cNvSpPr>
          <p:nvPr>
            <p:ph type="sldNum" sz="quarter" idx="12"/>
          </p:nvPr>
        </p:nvSpPr>
        <p:spPr/>
        <p:txBody>
          <a:bodyPr/>
          <a:lstStyle>
            <a:extLst/>
          </a:lstStyle>
          <a:p>
            <a:fld id="{706274CC-9533-45C1-9792-D2849762F55B}" type="slidenum">
              <a:rPr lang="ro-RO" smtClean="0"/>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BE917309-6EB4-496E-ACE0-1CC89CB8C586}" type="datetimeFigureOut">
              <a:rPr lang="ro-RO" smtClean="0"/>
              <a:t>23.05.2012</a:t>
            </a:fld>
            <a:endParaRPr lang="ro-RO"/>
          </a:p>
        </p:txBody>
      </p:sp>
      <p:sp>
        <p:nvSpPr>
          <p:cNvPr id="6" name="Footer Placeholder 5"/>
          <p:cNvSpPr>
            <a:spLocks noGrp="1"/>
          </p:cNvSpPr>
          <p:nvPr>
            <p:ph type="ftr" sz="quarter" idx="11"/>
          </p:nvPr>
        </p:nvSpPr>
        <p:spPr/>
        <p:txBody>
          <a:bodyPr/>
          <a:lstStyle>
            <a:extLst/>
          </a:lstStyle>
          <a:p>
            <a:endParaRPr lang="ro-RO"/>
          </a:p>
        </p:txBody>
      </p:sp>
      <p:sp>
        <p:nvSpPr>
          <p:cNvPr id="7" name="Slide Number Placeholder 6"/>
          <p:cNvSpPr>
            <a:spLocks noGrp="1"/>
          </p:cNvSpPr>
          <p:nvPr>
            <p:ph type="sldNum" sz="quarter" idx="12"/>
          </p:nvPr>
        </p:nvSpPr>
        <p:spPr/>
        <p:txBody>
          <a:bodyPr/>
          <a:lstStyle>
            <a:extLst/>
          </a:lstStyle>
          <a:p>
            <a:fld id="{706274CC-9533-45C1-9792-D2849762F55B}" type="slidenum">
              <a:rPr lang="ro-RO" smtClean="0"/>
              <a:t>‹#›</a:t>
            </a:fld>
            <a:endParaRPr lang="ro-RO"/>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E917309-6EB4-496E-ACE0-1CC89CB8C586}" type="datetimeFigureOut">
              <a:rPr lang="ro-RO" smtClean="0"/>
              <a:t>23.05.2012</a:t>
            </a:fld>
            <a:endParaRPr lang="ro-RO"/>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o-RO"/>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06274CC-9533-45C1-9792-D2849762F55B}" type="slidenum">
              <a:rPr lang="ro-RO" smtClean="0"/>
              <a:t>‹#›</a:t>
            </a:fld>
            <a:endParaRPr lang="ro-RO"/>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67743" y="3356992"/>
            <a:ext cx="6226969" cy="2411983"/>
          </a:xfrm>
        </p:spPr>
        <p:txBody>
          <a:bodyPr>
            <a:normAutofit/>
          </a:bodyPr>
          <a:lstStyle/>
          <a:p>
            <a:pPr algn="ctr"/>
            <a:r>
              <a:rPr lang="en-US" sz="2800" dirty="0" smtClean="0">
                <a:solidFill>
                  <a:schemeClr val="accent1">
                    <a:lumMod val="75000"/>
                  </a:schemeClr>
                </a:solidFill>
              </a:rPr>
              <a:t>Web Observatory &amp; review for discrimination alerts &amp; stereotypes deconstruction</a:t>
            </a:r>
            <a:endParaRPr lang="ro-RO" sz="2800" dirty="0">
              <a:solidFill>
                <a:schemeClr val="accent1">
                  <a:lumMod val="7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3" y="1285875"/>
            <a:ext cx="6336705" cy="1428750"/>
          </a:xfrm>
          <a:prstGeom prst="rect">
            <a:avLst/>
          </a:prstGeom>
        </p:spPr>
      </p:pic>
    </p:spTree>
    <p:extLst>
      <p:ext uri="{BB962C8B-B14F-4D97-AF65-F5344CB8AC3E}">
        <p14:creationId xmlns:p14="http://schemas.microsoft.com/office/powerpoint/2010/main" val="1715943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1">
                    <a:lumMod val="75000"/>
                  </a:schemeClr>
                </a:solidFill>
              </a:rPr>
              <a:t>3.    About the media </a:t>
            </a:r>
            <a:r>
              <a:rPr lang="en-US" b="1" dirty="0" smtClean="0">
                <a:solidFill>
                  <a:schemeClr val="accent1">
                    <a:lumMod val="75000"/>
                  </a:schemeClr>
                </a:solidFill>
              </a:rPr>
              <a:t>campaign</a:t>
            </a:r>
            <a:endParaRPr lang="ro-RO"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412776"/>
            <a:ext cx="6830840" cy="4941168"/>
          </a:xfrm>
          <a:prstGeom prst="rect">
            <a:avLst/>
          </a:prstGeom>
        </p:spPr>
      </p:pic>
    </p:spTree>
    <p:extLst>
      <p:ext uri="{BB962C8B-B14F-4D97-AF65-F5344CB8AC3E}">
        <p14:creationId xmlns:p14="http://schemas.microsoft.com/office/powerpoint/2010/main" val="2168885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548680"/>
            <a:ext cx="7498080" cy="5699720"/>
          </a:xfrm>
        </p:spPr>
        <p:txBody>
          <a:bodyPr>
            <a:normAutofit fontScale="92500"/>
          </a:bodyPr>
          <a:lstStyle/>
          <a:p>
            <a:r>
              <a:rPr lang="en-US" sz="2400" dirty="0" smtClean="0">
                <a:solidFill>
                  <a:schemeClr val="accent1">
                    <a:lumMod val="75000"/>
                  </a:schemeClr>
                </a:solidFill>
              </a:rPr>
              <a:t>Monitoring the national mass – media (online publications) regarding the articles that explicitly refers to the words “Roma”, “</a:t>
            </a:r>
            <a:r>
              <a:rPr lang="en-US" sz="2400" dirty="0" err="1" smtClean="0">
                <a:solidFill>
                  <a:schemeClr val="accent1">
                    <a:lumMod val="75000"/>
                  </a:schemeClr>
                </a:solidFill>
              </a:rPr>
              <a:t>Tigani</a:t>
            </a:r>
            <a:r>
              <a:rPr lang="en-US" sz="2400" dirty="0" smtClean="0">
                <a:solidFill>
                  <a:schemeClr val="accent1">
                    <a:lumMod val="75000"/>
                  </a:schemeClr>
                </a:solidFill>
              </a:rPr>
              <a:t>”.</a:t>
            </a:r>
          </a:p>
          <a:p>
            <a:pPr marL="82296" indent="0">
              <a:buNone/>
            </a:pPr>
            <a:endParaRPr lang="en-US" sz="2400" dirty="0" smtClean="0">
              <a:solidFill>
                <a:schemeClr val="accent1">
                  <a:lumMod val="75000"/>
                </a:schemeClr>
              </a:solidFill>
            </a:endParaRPr>
          </a:p>
          <a:p>
            <a:r>
              <a:rPr lang="en-US" sz="2400" dirty="0" smtClean="0">
                <a:solidFill>
                  <a:schemeClr val="accent1">
                    <a:lumMod val="75000"/>
                  </a:schemeClr>
                </a:solidFill>
              </a:rPr>
              <a:t>Analyzing the articles as being “correct/incorrect” and “positive/neutral/negative”.</a:t>
            </a:r>
          </a:p>
          <a:p>
            <a:pPr marL="82296" indent="0">
              <a:buNone/>
            </a:pPr>
            <a:endParaRPr lang="en-US" sz="2400" dirty="0" smtClean="0">
              <a:solidFill>
                <a:schemeClr val="accent1">
                  <a:lumMod val="75000"/>
                </a:schemeClr>
              </a:solidFill>
            </a:endParaRPr>
          </a:p>
          <a:p>
            <a:r>
              <a:rPr lang="en-US" sz="2400" dirty="0" smtClean="0">
                <a:solidFill>
                  <a:schemeClr val="accent1">
                    <a:lumMod val="75000"/>
                  </a:schemeClr>
                </a:solidFill>
              </a:rPr>
              <a:t>Re-writing the “incorrect” and “negative” articles.</a:t>
            </a:r>
          </a:p>
          <a:p>
            <a:pPr marL="82296" indent="0">
              <a:buNone/>
            </a:pPr>
            <a:endParaRPr lang="en-US" sz="2400" dirty="0" smtClean="0">
              <a:solidFill>
                <a:schemeClr val="accent1">
                  <a:lumMod val="75000"/>
                </a:schemeClr>
              </a:solidFill>
            </a:endParaRPr>
          </a:p>
          <a:p>
            <a:r>
              <a:rPr lang="en-US" sz="2400" dirty="0" smtClean="0">
                <a:solidFill>
                  <a:schemeClr val="accent1">
                    <a:lumMod val="75000"/>
                  </a:schemeClr>
                </a:solidFill>
              </a:rPr>
              <a:t>Transmitting the results to the heads of media publications.</a:t>
            </a:r>
          </a:p>
          <a:p>
            <a:endParaRPr lang="en-US" sz="2400" dirty="0">
              <a:solidFill>
                <a:schemeClr val="accent1">
                  <a:lumMod val="75000"/>
                </a:schemeClr>
              </a:solidFill>
            </a:endParaRPr>
          </a:p>
          <a:p>
            <a:r>
              <a:rPr lang="en-US" sz="2400" dirty="0" smtClean="0">
                <a:solidFill>
                  <a:schemeClr val="accent1">
                    <a:lumMod val="75000"/>
                  </a:schemeClr>
                </a:solidFill>
              </a:rPr>
              <a:t>Creating a group of volunteers that will do online activism</a:t>
            </a:r>
          </a:p>
          <a:p>
            <a:endParaRPr lang="en-US" sz="2400" dirty="0">
              <a:solidFill>
                <a:schemeClr val="accent1">
                  <a:lumMod val="75000"/>
                </a:schemeClr>
              </a:solidFill>
            </a:endParaRPr>
          </a:p>
          <a:p>
            <a:r>
              <a:rPr lang="en-US" sz="2400" dirty="0" smtClean="0">
                <a:solidFill>
                  <a:schemeClr val="accent1">
                    <a:lumMod val="75000"/>
                  </a:schemeClr>
                </a:solidFill>
              </a:rPr>
              <a:t>Monthly newsletters</a:t>
            </a:r>
          </a:p>
          <a:p>
            <a:endParaRPr lang="ro-RO" dirty="0"/>
          </a:p>
        </p:txBody>
      </p:sp>
    </p:spTree>
    <p:extLst>
      <p:ext uri="{BB962C8B-B14F-4D97-AF65-F5344CB8AC3E}">
        <p14:creationId xmlns:p14="http://schemas.microsoft.com/office/powerpoint/2010/main" val="846110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908720"/>
            <a:ext cx="7498080" cy="508918"/>
          </a:xfrm>
        </p:spPr>
        <p:txBody>
          <a:bodyPr>
            <a:normAutofit fontScale="90000"/>
          </a:bodyPr>
          <a:lstStyle/>
          <a:p>
            <a:r>
              <a:rPr lang="en-US" b="1" dirty="0">
                <a:solidFill>
                  <a:schemeClr val="accent1">
                    <a:lumMod val="75000"/>
                  </a:schemeClr>
                </a:solidFill>
              </a:rPr>
              <a:t>4.    Educational aspects of the project</a:t>
            </a:r>
            <a:br>
              <a:rPr lang="en-US" b="1" dirty="0">
                <a:solidFill>
                  <a:schemeClr val="accent1">
                    <a:lumMod val="75000"/>
                  </a:schemeClr>
                </a:solidFill>
              </a:rPr>
            </a:br>
            <a:endParaRPr lang="ro-RO"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1988840"/>
            <a:ext cx="6732240" cy="3096344"/>
          </a:xfrm>
          <a:prstGeom prst="rect">
            <a:avLst/>
          </a:prstGeom>
        </p:spPr>
      </p:pic>
    </p:spTree>
    <p:extLst>
      <p:ext uri="{BB962C8B-B14F-4D97-AF65-F5344CB8AC3E}">
        <p14:creationId xmlns:p14="http://schemas.microsoft.com/office/powerpoint/2010/main" val="607437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124744"/>
            <a:ext cx="7498080" cy="5123656"/>
          </a:xfrm>
        </p:spPr>
        <p:txBody>
          <a:bodyPr>
            <a:normAutofit lnSpcReduction="10000"/>
          </a:bodyPr>
          <a:lstStyle/>
          <a:p>
            <a:r>
              <a:rPr lang="en-US" sz="2800" dirty="0" smtClean="0">
                <a:solidFill>
                  <a:schemeClr val="accent1">
                    <a:lumMod val="75000"/>
                  </a:schemeClr>
                </a:solidFill>
              </a:rPr>
              <a:t>Creating a Local Press Unit with the aim of analyzing and re-writing the “incorrect” and “negative” articles.</a:t>
            </a:r>
          </a:p>
          <a:p>
            <a:pPr marL="82296" indent="0">
              <a:buNone/>
            </a:pPr>
            <a:endParaRPr lang="en-US" sz="2800" dirty="0" smtClean="0">
              <a:solidFill>
                <a:schemeClr val="accent1">
                  <a:lumMod val="75000"/>
                </a:schemeClr>
              </a:solidFill>
            </a:endParaRPr>
          </a:p>
          <a:p>
            <a:r>
              <a:rPr lang="en-US" sz="2800" dirty="0" smtClean="0">
                <a:solidFill>
                  <a:schemeClr val="accent1">
                    <a:lumMod val="75000"/>
                  </a:schemeClr>
                </a:solidFill>
              </a:rPr>
              <a:t>Trainings for journalists regarding the deconstruction of stereotypes/discriminatory attitudes against </a:t>
            </a:r>
            <a:r>
              <a:rPr lang="en-US" sz="2800" dirty="0">
                <a:solidFill>
                  <a:schemeClr val="accent1">
                    <a:lumMod val="75000"/>
                  </a:schemeClr>
                </a:solidFill>
              </a:rPr>
              <a:t>R</a:t>
            </a:r>
            <a:r>
              <a:rPr lang="en-US" sz="2800" dirty="0" smtClean="0">
                <a:solidFill>
                  <a:schemeClr val="accent1">
                    <a:lumMod val="75000"/>
                  </a:schemeClr>
                </a:solidFill>
              </a:rPr>
              <a:t>oma.</a:t>
            </a:r>
          </a:p>
          <a:p>
            <a:pPr marL="82296" indent="0">
              <a:buNone/>
            </a:pPr>
            <a:endParaRPr lang="en-US" sz="2800" dirty="0" smtClean="0">
              <a:solidFill>
                <a:schemeClr val="accent1">
                  <a:lumMod val="75000"/>
                </a:schemeClr>
              </a:solidFill>
            </a:endParaRPr>
          </a:p>
          <a:p>
            <a:r>
              <a:rPr lang="en-US" sz="2800" dirty="0" smtClean="0">
                <a:solidFill>
                  <a:schemeClr val="accent1">
                    <a:lumMod val="75000"/>
                  </a:schemeClr>
                </a:solidFill>
              </a:rPr>
              <a:t>Informal meetings with journalists and heads of publications on the topics of Art. 4 and negative attitudes against Roma spread through media articles.</a:t>
            </a:r>
            <a:endParaRPr lang="ro-RO" sz="2800" dirty="0">
              <a:solidFill>
                <a:schemeClr val="accent1">
                  <a:lumMod val="75000"/>
                </a:schemeClr>
              </a:solidFill>
            </a:endParaRPr>
          </a:p>
        </p:txBody>
      </p:sp>
    </p:spTree>
    <p:extLst>
      <p:ext uri="{BB962C8B-B14F-4D97-AF65-F5344CB8AC3E}">
        <p14:creationId xmlns:p14="http://schemas.microsoft.com/office/powerpoint/2010/main" val="1301423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1">
                    <a:lumMod val="75000"/>
                  </a:schemeClr>
                </a:solidFill>
              </a:rPr>
              <a:t>5.    Practical examples</a:t>
            </a:r>
            <a:br>
              <a:rPr lang="en-US" b="1" dirty="0">
                <a:solidFill>
                  <a:schemeClr val="accent1">
                    <a:lumMod val="75000"/>
                  </a:schemeClr>
                </a:solidFill>
              </a:rPr>
            </a:br>
            <a:endParaRPr lang="ro-RO"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124744"/>
            <a:ext cx="5229225" cy="2371725"/>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3573016"/>
            <a:ext cx="5962650" cy="3096344"/>
          </a:xfrm>
          <a:prstGeom prst="rect">
            <a:avLst/>
          </a:prstGeom>
        </p:spPr>
      </p:pic>
    </p:spTree>
    <p:extLst>
      <p:ext uri="{BB962C8B-B14F-4D97-AF65-F5344CB8AC3E}">
        <p14:creationId xmlns:p14="http://schemas.microsoft.com/office/powerpoint/2010/main" val="4141290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6. Conclusions</a:t>
            </a:r>
            <a:endParaRPr lang="ro-RO" dirty="0">
              <a:solidFill>
                <a:schemeClr val="accent1">
                  <a:lumMod val="75000"/>
                </a:schemeClr>
              </a:solidFill>
            </a:endParaRPr>
          </a:p>
        </p:txBody>
      </p:sp>
      <p:sp>
        <p:nvSpPr>
          <p:cNvPr id="3" name="Content Placeholder 2"/>
          <p:cNvSpPr>
            <a:spLocks noGrp="1"/>
          </p:cNvSpPr>
          <p:nvPr>
            <p:ph idx="1"/>
          </p:nvPr>
        </p:nvSpPr>
        <p:spPr>
          <a:xfrm>
            <a:off x="1435608" y="1628800"/>
            <a:ext cx="7498080" cy="4619600"/>
          </a:xfrm>
        </p:spPr>
        <p:txBody>
          <a:bodyPr>
            <a:normAutofit fontScale="85000" lnSpcReduction="20000"/>
          </a:bodyPr>
          <a:lstStyle/>
          <a:p>
            <a:pPr marL="82296" indent="0">
              <a:buNone/>
            </a:pPr>
            <a:endParaRPr lang="en-US" dirty="0"/>
          </a:p>
          <a:p>
            <a:pPr marL="82296" indent="0" algn="just">
              <a:buNone/>
            </a:pPr>
            <a:r>
              <a:rPr lang="en-US" dirty="0" smtClean="0">
                <a:solidFill>
                  <a:schemeClr val="accent1">
                    <a:lumMod val="75000"/>
                  </a:schemeClr>
                </a:solidFill>
              </a:rPr>
              <a:t>The mass media has a great potential to fight against Roma stereotypes through the dissemination of accurate information and the use of precise and non-discriminatory language.</a:t>
            </a:r>
          </a:p>
          <a:p>
            <a:pPr marL="82296" indent="0" algn="just">
              <a:buNone/>
            </a:pPr>
            <a:endParaRPr lang="en-US" dirty="0">
              <a:solidFill>
                <a:schemeClr val="accent1">
                  <a:lumMod val="75000"/>
                </a:schemeClr>
              </a:solidFill>
            </a:endParaRPr>
          </a:p>
          <a:p>
            <a:pPr marL="82296" indent="0" algn="just">
              <a:buNone/>
            </a:pPr>
            <a:r>
              <a:rPr lang="en-US" dirty="0" smtClean="0">
                <a:solidFill>
                  <a:schemeClr val="accent1">
                    <a:lumMod val="75000"/>
                  </a:schemeClr>
                </a:solidFill>
              </a:rPr>
              <a:t>The need of journalists to be train and informed about non-discriminatory practices and technics.</a:t>
            </a:r>
          </a:p>
          <a:p>
            <a:pPr marL="82296" indent="0" algn="just">
              <a:buNone/>
            </a:pPr>
            <a:endParaRPr lang="en-US" dirty="0">
              <a:solidFill>
                <a:schemeClr val="accent1">
                  <a:lumMod val="75000"/>
                </a:schemeClr>
              </a:solidFill>
            </a:endParaRPr>
          </a:p>
          <a:p>
            <a:pPr marL="82296" indent="0" algn="just">
              <a:buNone/>
            </a:pPr>
            <a:r>
              <a:rPr lang="en-US" dirty="0" smtClean="0">
                <a:solidFill>
                  <a:schemeClr val="accent1">
                    <a:lumMod val="75000"/>
                  </a:schemeClr>
                </a:solidFill>
              </a:rPr>
              <a:t>In the same time, the general public needs to be trained to apply critical thinking in the relation with media articles.</a:t>
            </a:r>
            <a:endParaRPr lang="ro-RO" dirty="0">
              <a:solidFill>
                <a:schemeClr val="accent1">
                  <a:lumMod val="75000"/>
                </a:schemeClr>
              </a:solidFill>
            </a:endParaRPr>
          </a:p>
        </p:txBody>
      </p:sp>
    </p:spTree>
    <p:extLst>
      <p:ext uri="{BB962C8B-B14F-4D97-AF65-F5344CB8AC3E}">
        <p14:creationId xmlns:p14="http://schemas.microsoft.com/office/powerpoint/2010/main" val="3732998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CONTENT</a:t>
            </a:r>
            <a:endParaRPr lang="ro-RO" b="1" dirty="0">
              <a:solidFill>
                <a:schemeClr val="accent1">
                  <a:lumMod val="75000"/>
                </a:schemeClr>
              </a:solidFill>
            </a:endParaRPr>
          </a:p>
        </p:txBody>
      </p:sp>
      <p:sp>
        <p:nvSpPr>
          <p:cNvPr id="3" name="Content Placeholder 2"/>
          <p:cNvSpPr>
            <a:spLocks noGrp="1"/>
          </p:cNvSpPr>
          <p:nvPr>
            <p:ph idx="1"/>
          </p:nvPr>
        </p:nvSpPr>
        <p:spPr>
          <a:xfrm>
            <a:off x="971600" y="2348880"/>
            <a:ext cx="7715200" cy="3777283"/>
          </a:xfrm>
        </p:spPr>
        <p:txBody>
          <a:bodyPr>
            <a:normAutofit fontScale="85000" lnSpcReduction="20000"/>
          </a:bodyPr>
          <a:lstStyle/>
          <a:p>
            <a:pPr marL="0" indent="0">
              <a:buNone/>
            </a:pPr>
            <a:r>
              <a:rPr lang="en-US" b="1" dirty="0" smtClean="0">
                <a:solidFill>
                  <a:schemeClr val="accent1">
                    <a:lumMod val="75000"/>
                  </a:schemeClr>
                </a:solidFill>
              </a:rPr>
              <a:t>1.    Background of the action</a:t>
            </a:r>
          </a:p>
          <a:p>
            <a:pPr marL="0" indent="0">
              <a:buNone/>
            </a:pPr>
            <a:r>
              <a:rPr lang="en-US" sz="2200" dirty="0" smtClean="0">
                <a:solidFill>
                  <a:schemeClr val="accent1">
                    <a:lumMod val="75000"/>
                  </a:schemeClr>
                </a:solidFill>
              </a:rPr>
              <a:t>         1.1.  About I.I.T.</a:t>
            </a:r>
          </a:p>
          <a:p>
            <a:pPr marL="0" indent="0">
              <a:buNone/>
            </a:pPr>
            <a:r>
              <a:rPr lang="en-US" sz="2200" dirty="0">
                <a:solidFill>
                  <a:schemeClr val="accent1">
                    <a:lumMod val="75000"/>
                  </a:schemeClr>
                </a:solidFill>
              </a:rPr>
              <a:t> </a:t>
            </a:r>
            <a:r>
              <a:rPr lang="en-US" sz="2200" dirty="0" smtClean="0">
                <a:solidFill>
                  <a:schemeClr val="accent1">
                    <a:lumMod val="75000"/>
                  </a:schemeClr>
                </a:solidFill>
              </a:rPr>
              <a:t>        1.2.  I.I.T. and Roma</a:t>
            </a:r>
          </a:p>
          <a:p>
            <a:pPr marL="0" indent="0">
              <a:buNone/>
            </a:pPr>
            <a:r>
              <a:rPr lang="en-US" sz="2200" dirty="0">
                <a:solidFill>
                  <a:schemeClr val="accent1">
                    <a:lumMod val="75000"/>
                  </a:schemeClr>
                </a:solidFill>
              </a:rPr>
              <a:t> </a:t>
            </a:r>
            <a:r>
              <a:rPr lang="en-US" sz="2200" dirty="0" smtClean="0">
                <a:solidFill>
                  <a:schemeClr val="accent1">
                    <a:lumMod val="75000"/>
                  </a:schemeClr>
                </a:solidFill>
              </a:rPr>
              <a:t>        1.3.  Premises</a:t>
            </a:r>
          </a:p>
          <a:p>
            <a:pPr marL="0" indent="0">
              <a:buNone/>
            </a:pPr>
            <a:r>
              <a:rPr lang="en-US" sz="2200" dirty="0">
                <a:solidFill>
                  <a:schemeClr val="accent1">
                    <a:lumMod val="75000"/>
                  </a:schemeClr>
                </a:solidFill>
              </a:rPr>
              <a:t> </a:t>
            </a:r>
            <a:r>
              <a:rPr lang="en-US" sz="2200" dirty="0" smtClean="0">
                <a:solidFill>
                  <a:schemeClr val="accent1">
                    <a:lumMod val="75000"/>
                  </a:schemeClr>
                </a:solidFill>
              </a:rPr>
              <a:t>        1.4.  Some time ago…</a:t>
            </a:r>
          </a:p>
          <a:p>
            <a:pPr marL="0" indent="0">
              <a:buNone/>
            </a:pPr>
            <a:r>
              <a:rPr lang="en-US" b="1" dirty="0" smtClean="0">
                <a:solidFill>
                  <a:schemeClr val="accent1">
                    <a:lumMod val="75000"/>
                  </a:schemeClr>
                </a:solidFill>
              </a:rPr>
              <a:t>2.    About the project</a:t>
            </a:r>
          </a:p>
          <a:p>
            <a:pPr marL="0" indent="0">
              <a:buNone/>
            </a:pPr>
            <a:r>
              <a:rPr lang="en-US" b="1" dirty="0" smtClean="0">
                <a:solidFill>
                  <a:schemeClr val="accent1">
                    <a:lumMod val="75000"/>
                  </a:schemeClr>
                </a:solidFill>
              </a:rPr>
              <a:t>3.    About the media campaign</a:t>
            </a:r>
          </a:p>
          <a:p>
            <a:pPr marL="0" indent="0">
              <a:buNone/>
            </a:pPr>
            <a:r>
              <a:rPr lang="en-US" b="1" dirty="0" smtClean="0">
                <a:solidFill>
                  <a:schemeClr val="accent1">
                    <a:lumMod val="75000"/>
                  </a:schemeClr>
                </a:solidFill>
              </a:rPr>
              <a:t>4.    Educational aspects of the project</a:t>
            </a:r>
          </a:p>
          <a:p>
            <a:pPr marL="0" indent="0">
              <a:buNone/>
            </a:pPr>
            <a:r>
              <a:rPr lang="en-US" b="1" dirty="0" smtClean="0">
                <a:solidFill>
                  <a:schemeClr val="accent1">
                    <a:lumMod val="75000"/>
                  </a:schemeClr>
                </a:solidFill>
              </a:rPr>
              <a:t>5.    Practical examples</a:t>
            </a:r>
          </a:p>
          <a:p>
            <a:pPr marL="0" indent="0">
              <a:buNone/>
            </a:pPr>
            <a:r>
              <a:rPr lang="en-US" b="1" dirty="0" smtClean="0">
                <a:solidFill>
                  <a:schemeClr val="accent1">
                    <a:lumMod val="75000"/>
                  </a:schemeClr>
                </a:solidFill>
              </a:rPr>
              <a:t>6.    Conclusions</a:t>
            </a:r>
          </a:p>
          <a:p>
            <a:pPr marL="571500" indent="-571500">
              <a:buFont typeface="+mj-lt"/>
              <a:buAutoNum type="arabicPeriod"/>
            </a:pPr>
            <a:endParaRPr lang="ro-RO" dirty="0"/>
          </a:p>
        </p:txBody>
      </p:sp>
    </p:spTree>
    <p:extLst>
      <p:ext uri="{BB962C8B-B14F-4D97-AF65-F5344CB8AC3E}">
        <p14:creationId xmlns:p14="http://schemas.microsoft.com/office/powerpoint/2010/main" val="958101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lumMod val="75000"/>
                  </a:schemeClr>
                </a:solidFill>
              </a:rPr>
              <a:t>I. BACKGROUND OF THE ACTION</a:t>
            </a:r>
            <a:endParaRPr lang="ro-RO" dirty="0">
              <a:solidFill>
                <a:schemeClr val="accent1">
                  <a:lumMod val="75000"/>
                </a:schemeClr>
              </a:solidFill>
            </a:endParaRPr>
          </a:p>
        </p:txBody>
      </p:sp>
      <p:sp>
        <p:nvSpPr>
          <p:cNvPr id="5" name="Content Placeholder 4"/>
          <p:cNvSpPr>
            <a:spLocks noGrp="1"/>
          </p:cNvSpPr>
          <p:nvPr>
            <p:ph idx="1"/>
          </p:nvPr>
        </p:nvSpPr>
        <p:spPr/>
        <p:txBody>
          <a:bodyPr/>
          <a:lstStyle/>
          <a:p>
            <a:pPr marL="0" indent="0">
              <a:buNone/>
            </a:pPr>
            <a:r>
              <a:rPr lang="en-US" dirty="0">
                <a:solidFill>
                  <a:schemeClr val="accent1">
                    <a:lumMod val="75000"/>
                  </a:schemeClr>
                </a:solidFill>
              </a:rPr>
              <a:t> </a:t>
            </a:r>
            <a:endParaRPr lang="en-US" dirty="0" smtClean="0">
              <a:solidFill>
                <a:schemeClr val="accent1">
                  <a:lumMod val="75000"/>
                </a:schemeClr>
              </a:solidFill>
            </a:endParaRPr>
          </a:p>
          <a:p>
            <a:pPr marL="0" indent="0">
              <a:buNone/>
            </a:pPr>
            <a:r>
              <a:rPr lang="en-US" dirty="0" smtClean="0">
                <a:solidFill>
                  <a:schemeClr val="accent1">
                    <a:lumMod val="75000"/>
                  </a:schemeClr>
                </a:solidFill>
              </a:rPr>
              <a:t>1.1</a:t>
            </a:r>
            <a:r>
              <a:rPr lang="en-US" dirty="0">
                <a:solidFill>
                  <a:schemeClr val="accent1">
                    <a:lumMod val="75000"/>
                  </a:schemeClr>
                </a:solidFill>
              </a:rPr>
              <a:t>.  About I.I.T.</a:t>
            </a:r>
          </a:p>
          <a:p>
            <a:pPr marL="0" indent="0">
              <a:buNone/>
            </a:pPr>
            <a:r>
              <a:rPr lang="en-US" dirty="0" smtClean="0">
                <a:solidFill>
                  <a:schemeClr val="accent1">
                    <a:lumMod val="75000"/>
                  </a:schemeClr>
                </a:solidFill>
              </a:rPr>
              <a:t>1.2</a:t>
            </a:r>
            <a:r>
              <a:rPr lang="en-US" dirty="0">
                <a:solidFill>
                  <a:schemeClr val="accent1">
                    <a:lumMod val="75000"/>
                  </a:schemeClr>
                </a:solidFill>
              </a:rPr>
              <a:t>. </a:t>
            </a:r>
            <a:r>
              <a:rPr lang="en-US" dirty="0" smtClean="0">
                <a:solidFill>
                  <a:schemeClr val="accent1">
                    <a:lumMod val="75000"/>
                  </a:schemeClr>
                </a:solidFill>
              </a:rPr>
              <a:t> I.I.T</a:t>
            </a:r>
            <a:r>
              <a:rPr lang="en-US" dirty="0">
                <a:solidFill>
                  <a:schemeClr val="accent1">
                    <a:lumMod val="75000"/>
                  </a:schemeClr>
                </a:solidFill>
              </a:rPr>
              <a:t>. and </a:t>
            </a:r>
            <a:r>
              <a:rPr lang="en-US" dirty="0" smtClean="0">
                <a:solidFill>
                  <a:schemeClr val="accent1">
                    <a:lumMod val="75000"/>
                  </a:schemeClr>
                </a:solidFill>
              </a:rPr>
              <a:t>Roma</a:t>
            </a:r>
          </a:p>
          <a:p>
            <a:pPr marL="0" indent="0">
              <a:buNone/>
            </a:pPr>
            <a:r>
              <a:rPr lang="en-US" dirty="0" smtClean="0">
                <a:solidFill>
                  <a:schemeClr val="accent1">
                    <a:lumMod val="75000"/>
                  </a:schemeClr>
                </a:solidFill>
              </a:rPr>
              <a:t>1.3</a:t>
            </a:r>
            <a:r>
              <a:rPr lang="en-US" dirty="0">
                <a:solidFill>
                  <a:schemeClr val="accent1">
                    <a:lumMod val="75000"/>
                  </a:schemeClr>
                </a:solidFill>
              </a:rPr>
              <a:t>. </a:t>
            </a:r>
            <a:r>
              <a:rPr lang="en-US" dirty="0" smtClean="0">
                <a:solidFill>
                  <a:schemeClr val="accent1">
                    <a:lumMod val="75000"/>
                  </a:schemeClr>
                </a:solidFill>
              </a:rPr>
              <a:t> Premises</a:t>
            </a:r>
            <a:endParaRPr lang="en-US" dirty="0">
              <a:solidFill>
                <a:schemeClr val="accent1">
                  <a:lumMod val="75000"/>
                </a:schemeClr>
              </a:solidFill>
            </a:endParaRPr>
          </a:p>
          <a:p>
            <a:pPr marL="0" indent="0">
              <a:buNone/>
            </a:pPr>
            <a:r>
              <a:rPr lang="en-US" dirty="0" smtClean="0">
                <a:solidFill>
                  <a:schemeClr val="accent1">
                    <a:lumMod val="75000"/>
                  </a:schemeClr>
                </a:solidFill>
              </a:rPr>
              <a:t>1.4</a:t>
            </a:r>
            <a:r>
              <a:rPr lang="en-US" dirty="0">
                <a:solidFill>
                  <a:schemeClr val="accent1">
                    <a:lumMod val="75000"/>
                  </a:schemeClr>
                </a:solidFill>
              </a:rPr>
              <a:t>. </a:t>
            </a:r>
            <a:r>
              <a:rPr lang="en-US" dirty="0" smtClean="0">
                <a:solidFill>
                  <a:schemeClr val="accent1">
                    <a:lumMod val="75000"/>
                  </a:schemeClr>
                </a:solidFill>
              </a:rPr>
              <a:t> Some </a:t>
            </a:r>
            <a:r>
              <a:rPr lang="en-US" dirty="0">
                <a:solidFill>
                  <a:schemeClr val="accent1">
                    <a:lumMod val="75000"/>
                  </a:schemeClr>
                </a:solidFill>
              </a:rPr>
              <a:t>time ago…</a:t>
            </a:r>
            <a:endParaRPr lang="ro-RO" dirty="0"/>
          </a:p>
        </p:txBody>
      </p:sp>
    </p:spTree>
    <p:extLst>
      <p:ext uri="{BB962C8B-B14F-4D97-AF65-F5344CB8AC3E}">
        <p14:creationId xmlns:p14="http://schemas.microsoft.com/office/powerpoint/2010/main" val="3930942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1.1. About I.I.T. </a:t>
            </a:r>
            <a:endParaRPr lang="ro-RO" b="1" dirty="0">
              <a:solidFill>
                <a:schemeClr val="accent1">
                  <a:lumMod val="75000"/>
                </a:schemeClr>
              </a:solidFill>
            </a:endParaRPr>
          </a:p>
        </p:txBody>
      </p:sp>
      <p:sp>
        <p:nvSpPr>
          <p:cNvPr id="3" name="Content Placeholder 2"/>
          <p:cNvSpPr>
            <a:spLocks noGrp="1"/>
          </p:cNvSpPr>
          <p:nvPr>
            <p:ph idx="1"/>
          </p:nvPr>
        </p:nvSpPr>
        <p:spPr>
          <a:xfrm>
            <a:off x="1115616" y="1484784"/>
            <a:ext cx="7848872" cy="5112568"/>
          </a:xfrm>
        </p:spPr>
        <p:txBody>
          <a:bodyPr>
            <a:normAutofit fontScale="62500" lnSpcReduction="20000"/>
          </a:bodyPr>
          <a:lstStyle/>
          <a:p>
            <a:pPr marL="0" indent="0">
              <a:buNone/>
            </a:pPr>
            <a:r>
              <a:rPr lang="en-US" sz="3800" dirty="0">
                <a:solidFill>
                  <a:schemeClr val="accent1">
                    <a:lumMod val="75000"/>
                  </a:schemeClr>
                </a:solidFill>
              </a:rPr>
              <a:t>The</a:t>
            </a:r>
            <a:r>
              <a:rPr lang="en-US" sz="3800" b="1" dirty="0">
                <a:solidFill>
                  <a:schemeClr val="accent1">
                    <a:lumMod val="75000"/>
                  </a:schemeClr>
                </a:solidFill>
              </a:rPr>
              <a:t> Intercultural </a:t>
            </a:r>
            <a:r>
              <a:rPr lang="en-US" sz="3800" b="1" dirty="0" smtClean="0">
                <a:solidFill>
                  <a:schemeClr val="accent1">
                    <a:lumMod val="75000"/>
                  </a:schemeClr>
                </a:solidFill>
              </a:rPr>
              <a:t>Institute Timisoara </a:t>
            </a:r>
            <a:r>
              <a:rPr lang="en-US" sz="3800" b="1" dirty="0">
                <a:solidFill>
                  <a:schemeClr val="accent1">
                    <a:lumMod val="75000"/>
                  </a:schemeClr>
                </a:solidFill>
              </a:rPr>
              <a:t>(I.I.T.)</a:t>
            </a:r>
            <a:r>
              <a:rPr lang="en-US" sz="3800" dirty="0">
                <a:solidFill>
                  <a:schemeClr val="accent1">
                    <a:lumMod val="75000"/>
                  </a:schemeClr>
                </a:solidFill>
              </a:rPr>
              <a:t> is a non-governmental </a:t>
            </a:r>
            <a:r>
              <a:rPr lang="en-US" sz="3800" dirty="0" smtClean="0">
                <a:solidFill>
                  <a:schemeClr val="accent1">
                    <a:lumMod val="75000"/>
                  </a:schemeClr>
                </a:solidFill>
              </a:rPr>
              <a:t>organization, </a:t>
            </a:r>
            <a:r>
              <a:rPr lang="en-US" sz="3800" dirty="0">
                <a:solidFill>
                  <a:schemeClr val="accent1">
                    <a:lumMod val="75000"/>
                  </a:schemeClr>
                </a:solidFill>
              </a:rPr>
              <a:t>autonomous and without financial profit, with cultural, civic and scientific activity, without political goals, that accepts and promotes the values and principles of the Council of Europe in the </a:t>
            </a:r>
            <a:r>
              <a:rPr lang="en-US" sz="3800" dirty="0" smtClean="0">
                <a:solidFill>
                  <a:schemeClr val="accent1">
                    <a:lumMod val="75000"/>
                  </a:schemeClr>
                </a:solidFill>
              </a:rPr>
              <a:t>intercultural dimension</a:t>
            </a:r>
            <a:r>
              <a:rPr lang="en-US" sz="3800" dirty="0">
                <a:solidFill>
                  <a:schemeClr val="accent1">
                    <a:lumMod val="75000"/>
                  </a:schemeClr>
                </a:solidFill>
              </a:rPr>
              <a:t>. </a:t>
            </a:r>
            <a:br>
              <a:rPr lang="en-US" sz="3800" dirty="0">
                <a:solidFill>
                  <a:schemeClr val="accent1">
                    <a:lumMod val="75000"/>
                  </a:schemeClr>
                </a:solidFill>
              </a:rPr>
            </a:br>
            <a:endParaRPr lang="en-US" sz="3800" dirty="0" smtClean="0">
              <a:solidFill>
                <a:schemeClr val="accent1">
                  <a:lumMod val="75000"/>
                </a:schemeClr>
              </a:solidFill>
            </a:endParaRPr>
          </a:p>
          <a:p>
            <a:pPr marL="0" indent="0">
              <a:buNone/>
            </a:pPr>
            <a:r>
              <a:rPr lang="en-US" sz="3800" dirty="0" smtClean="0">
                <a:solidFill>
                  <a:schemeClr val="accent1">
                    <a:lumMod val="75000"/>
                  </a:schemeClr>
                </a:solidFill>
              </a:rPr>
              <a:t>I.I.T</a:t>
            </a:r>
            <a:r>
              <a:rPr lang="en-US" sz="3800" dirty="0">
                <a:solidFill>
                  <a:schemeClr val="accent1">
                    <a:lumMod val="75000"/>
                  </a:schemeClr>
                </a:solidFill>
              </a:rPr>
              <a:t>. was established in 1992, with the support of local authorities from Timisoara and the Council of Europe. I.I.T. pursues the development of the intercultural dimension in the field of education and culture while promoting at the national and international level the climate of tolerance and dialogue specific to the town of Timisoara. The I.I.T. has established a wide network of partners from all over the world, including institutions, NGOs and professionals from its areas of interest, such as education, culture, youth and minorities.</a:t>
            </a:r>
          </a:p>
          <a:p>
            <a:endParaRPr lang="ro-RO" dirty="0">
              <a:solidFill>
                <a:schemeClr val="accent1">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213493"/>
            <a:ext cx="1944216" cy="936104"/>
          </a:xfrm>
          <a:prstGeom prst="rect">
            <a:avLst/>
          </a:prstGeom>
        </p:spPr>
      </p:pic>
    </p:spTree>
    <p:extLst>
      <p:ext uri="{BB962C8B-B14F-4D97-AF65-F5344CB8AC3E}">
        <p14:creationId xmlns:p14="http://schemas.microsoft.com/office/powerpoint/2010/main" val="3645065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1.2. I.I.T. and Roma</a:t>
            </a:r>
            <a:endParaRPr lang="ro-RO" b="1" dirty="0">
              <a:solidFill>
                <a:schemeClr val="accent1">
                  <a:lumMod val="75000"/>
                </a:schemeClr>
              </a:solidFill>
            </a:endParaRPr>
          </a:p>
        </p:txBody>
      </p:sp>
      <p:sp>
        <p:nvSpPr>
          <p:cNvPr id="3" name="Content Placeholder 2"/>
          <p:cNvSpPr>
            <a:spLocks noGrp="1"/>
          </p:cNvSpPr>
          <p:nvPr>
            <p:ph idx="1"/>
          </p:nvPr>
        </p:nvSpPr>
        <p:spPr>
          <a:xfrm>
            <a:off x="1043608" y="1340768"/>
            <a:ext cx="7643192" cy="4785395"/>
          </a:xfrm>
        </p:spPr>
        <p:txBody>
          <a:bodyPr>
            <a:normAutofit fontScale="77500" lnSpcReduction="20000"/>
          </a:bodyPr>
          <a:lstStyle/>
          <a:p>
            <a:pPr marL="0" indent="0" algn="just">
              <a:buNone/>
            </a:pPr>
            <a:r>
              <a:rPr lang="en-US" dirty="0">
                <a:solidFill>
                  <a:schemeClr val="accent1">
                    <a:lumMod val="75000"/>
                  </a:schemeClr>
                </a:solidFill>
              </a:rPr>
              <a:t>Several activities developed by the </a:t>
            </a:r>
            <a:r>
              <a:rPr lang="en-US" b="1" dirty="0">
                <a:solidFill>
                  <a:schemeClr val="accent1">
                    <a:lumMod val="75000"/>
                  </a:schemeClr>
                </a:solidFill>
              </a:rPr>
              <a:t>Intercultural </a:t>
            </a:r>
            <a:r>
              <a:rPr lang="en-US" b="1" dirty="0" smtClean="0">
                <a:solidFill>
                  <a:schemeClr val="accent1">
                    <a:lumMod val="75000"/>
                  </a:schemeClr>
                </a:solidFill>
              </a:rPr>
              <a:t>Institute Timisoara</a:t>
            </a:r>
            <a:r>
              <a:rPr lang="en-US" dirty="0">
                <a:solidFill>
                  <a:schemeClr val="accent1">
                    <a:lumMod val="75000"/>
                  </a:schemeClr>
                </a:solidFill>
              </a:rPr>
              <a:t> have been addressing the problems of the </a:t>
            </a:r>
            <a:r>
              <a:rPr lang="en-US" dirty="0" smtClean="0">
                <a:solidFill>
                  <a:schemeClr val="accent1">
                    <a:lumMod val="75000"/>
                  </a:schemeClr>
                </a:solidFill>
              </a:rPr>
              <a:t>Roma </a:t>
            </a:r>
            <a:r>
              <a:rPr lang="en-US" dirty="0">
                <a:solidFill>
                  <a:schemeClr val="accent1">
                    <a:lumMod val="75000"/>
                  </a:schemeClr>
                </a:solidFill>
              </a:rPr>
              <a:t>communities. The I.I.T. in partnership with several </a:t>
            </a:r>
            <a:r>
              <a:rPr lang="en-US" dirty="0" smtClean="0">
                <a:solidFill>
                  <a:schemeClr val="accent1">
                    <a:lumMod val="75000"/>
                  </a:schemeClr>
                </a:solidFill>
              </a:rPr>
              <a:t>Roma </a:t>
            </a:r>
            <a:r>
              <a:rPr lang="en-US" dirty="0">
                <a:solidFill>
                  <a:schemeClr val="accent1">
                    <a:lumMod val="75000"/>
                  </a:schemeClr>
                </a:solidFill>
              </a:rPr>
              <a:t>associations from Romania have been engaged in projects targeting the following themes: </a:t>
            </a:r>
            <a:endParaRPr lang="en-US" dirty="0" smtClean="0">
              <a:solidFill>
                <a:schemeClr val="accent1">
                  <a:lumMod val="75000"/>
                </a:schemeClr>
              </a:solidFill>
            </a:endParaRPr>
          </a:p>
          <a:p>
            <a:pPr>
              <a:lnSpc>
                <a:spcPct val="120000"/>
              </a:lnSpc>
            </a:pPr>
            <a:r>
              <a:rPr lang="en-US" u="sng" dirty="0" smtClean="0">
                <a:solidFill>
                  <a:schemeClr val="accent1">
                    <a:lumMod val="75000"/>
                  </a:schemeClr>
                </a:solidFill>
              </a:rPr>
              <a:t>education;</a:t>
            </a:r>
          </a:p>
          <a:p>
            <a:pPr>
              <a:lnSpc>
                <a:spcPct val="120000"/>
              </a:lnSpc>
            </a:pPr>
            <a:r>
              <a:rPr lang="en-US" dirty="0" smtClean="0">
                <a:solidFill>
                  <a:schemeClr val="accent1">
                    <a:lumMod val="75000"/>
                  </a:schemeClr>
                </a:solidFill>
              </a:rPr>
              <a:t>capacity </a:t>
            </a:r>
            <a:r>
              <a:rPr lang="en-US" dirty="0">
                <a:solidFill>
                  <a:schemeClr val="accent1">
                    <a:lumMod val="75000"/>
                  </a:schemeClr>
                </a:solidFill>
              </a:rPr>
              <a:t>building </a:t>
            </a:r>
            <a:r>
              <a:rPr lang="en-US" dirty="0" smtClean="0">
                <a:solidFill>
                  <a:schemeClr val="accent1">
                    <a:lumMod val="75000"/>
                  </a:schemeClr>
                </a:solidFill>
              </a:rPr>
              <a:t>for Roma </a:t>
            </a:r>
            <a:r>
              <a:rPr lang="en-US" dirty="0">
                <a:solidFill>
                  <a:schemeClr val="accent1">
                    <a:lumMod val="75000"/>
                  </a:schemeClr>
                </a:solidFill>
              </a:rPr>
              <a:t>civil </a:t>
            </a:r>
            <a:r>
              <a:rPr lang="en-US" dirty="0" smtClean="0">
                <a:solidFill>
                  <a:schemeClr val="accent1">
                    <a:lumMod val="75000"/>
                  </a:schemeClr>
                </a:solidFill>
              </a:rPr>
              <a:t>society</a:t>
            </a:r>
            <a:r>
              <a:rPr lang="en-US" dirty="0">
                <a:solidFill>
                  <a:schemeClr val="accent1">
                    <a:lumMod val="75000"/>
                  </a:schemeClr>
                </a:solidFill>
              </a:rPr>
              <a:t>;</a:t>
            </a:r>
            <a:endParaRPr lang="en-US" dirty="0" smtClean="0">
              <a:solidFill>
                <a:schemeClr val="accent1">
                  <a:lumMod val="75000"/>
                </a:schemeClr>
              </a:solidFill>
            </a:endParaRPr>
          </a:p>
          <a:p>
            <a:pPr>
              <a:lnSpc>
                <a:spcPct val="120000"/>
              </a:lnSpc>
            </a:pPr>
            <a:r>
              <a:rPr lang="en-US" u="sng" dirty="0" smtClean="0">
                <a:solidFill>
                  <a:schemeClr val="accent1">
                    <a:lumMod val="75000"/>
                  </a:schemeClr>
                </a:solidFill>
              </a:rPr>
              <a:t>discrimination </a:t>
            </a:r>
            <a:r>
              <a:rPr lang="en-US" u="sng" dirty="0">
                <a:solidFill>
                  <a:schemeClr val="accent1">
                    <a:lumMod val="75000"/>
                  </a:schemeClr>
                </a:solidFill>
              </a:rPr>
              <a:t>and stereotypes against </a:t>
            </a:r>
            <a:r>
              <a:rPr lang="en-US" u="sng" dirty="0" smtClean="0">
                <a:solidFill>
                  <a:schemeClr val="accent1">
                    <a:lumMod val="75000"/>
                  </a:schemeClr>
                </a:solidFill>
              </a:rPr>
              <a:t>Roma; </a:t>
            </a:r>
          </a:p>
          <a:p>
            <a:pPr>
              <a:lnSpc>
                <a:spcPct val="120000"/>
              </a:lnSpc>
            </a:pPr>
            <a:r>
              <a:rPr lang="en-US" u="sng" dirty="0">
                <a:solidFill>
                  <a:schemeClr val="accent1">
                    <a:lumMod val="75000"/>
                  </a:schemeClr>
                </a:solidFill>
              </a:rPr>
              <a:t>t</a:t>
            </a:r>
            <a:r>
              <a:rPr lang="en-US" u="sng" dirty="0" smtClean="0">
                <a:solidFill>
                  <a:schemeClr val="accent1">
                    <a:lumMod val="75000"/>
                  </a:schemeClr>
                </a:solidFill>
              </a:rPr>
              <a:t>he Roma </a:t>
            </a:r>
            <a:r>
              <a:rPr lang="en-US" u="sng" dirty="0">
                <a:solidFill>
                  <a:schemeClr val="accent1">
                    <a:lumMod val="75000"/>
                  </a:schemeClr>
                </a:solidFill>
              </a:rPr>
              <a:t>image in </a:t>
            </a:r>
            <a:r>
              <a:rPr lang="en-US" u="sng" dirty="0" smtClean="0">
                <a:solidFill>
                  <a:schemeClr val="accent1">
                    <a:lumMod val="75000"/>
                  </a:schemeClr>
                </a:solidFill>
              </a:rPr>
              <a:t>mass-media; </a:t>
            </a:r>
          </a:p>
          <a:p>
            <a:pPr>
              <a:lnSpc>
                <a:spcPct val="120000"/>
              </a:lnSpc>
            </a:pPr>
            <a:r>
              <a:rPr lang="en-US" dirty="0" smtClean="0">
                <a:solidFill>
                  <a:schemeClr val="accent1">
                    <a:lumMod val="75000"/>
                  </a:schemeClr>
                </a:solidFill>
              </a:rPr>
              <a:t>strengthening </a:t>
            </a:r>
            <a:r>
              <a:rPr lang="en-US" dirty="0">
                <a:solidFill>
                  <a:schemeClr val="accent1">
                    <a:lumMod val="75000"/>
                  </a:schemeClr>
                </a:solidFill>
              </a:rPr>
              <a:t>the dialogue between </a:t>
            </a:r>
            <a:r>
              <a:rPr lang="en-US" dirty="0" smtClean="0">
                <a:solidFill>
                  <a:schemeClr val="accent1">
                    <a:lumMod val="75000"/>
                  </a:schemeClr>
                </a:solidFill>
              </a:rPr>
              <a:t>Roma  </a:t>
            </a:r>
            <a:r>
              <a:rPr lang="en-US" dirty="0">
                <a:solidFill>
                  <a:schemeClr val="accent1">
                    <a:lumMod val="75000"/>
                  </a:schemeClr>
                </a:solidFill>
              </a:rPr>
              <a:t>communities and public authorities. </a:t>
            </a:r>
            <a:r>
              <a:rPr lang="en-US" dirty="0" smtClean="0"/>
              <a:t/>
            </a:r>
            <a:br>
              <a:rPr lang="en-US" dirty="0" smtClean="0"/>
            </a:br>
            <a:r>
              <a:rPr lang="en-US" dirty="0"/>
              <a:t> </a:t>
            </a:r>
            <a:endParaRPr lang="ro-RO" dirty="0"/>
          </a:p>
        </p:txBody>
      </p:sp>
    </p:spTree>
    <p:extLst>
      <p:ext uri="{BB962C8B-B14F-4D97-AF65-F5344CB8AC3E}">
        <p14:creationId xmlns:p14="http://schemas.microsoft.com/office/powerpoint/2010/main" val="2520436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1.3. Premises</a:t>
            </a:r>
            <a:endParaRPr lang="ro-RO" b="1" dirty="0">
              <a:solidFill>
                <a:schemeClr val="accent1">
                  <a:lumMod val="75000"/>
                </a:schemeClr>
              </a:solidFill>
            </a:endParaRPr>
          </a:p>
        </p:txBody>
      </p:sp>
      <p:sp>
        <p:nvSpPr>
          <p:cNvPr id="3" name="Content Placeholder 2"/>
          <p:cNvSpPr>
            <a:spLocks noGrp="1"/>
          </p:cNvSpPr>
          <p:nvPr>
            <p:ph idx="1"/>
          </p:nvPr>
        </p:nvSpPr>
        <p:spPr>
          <a:xfrm>
            <a:off x="1115616" y="1340768"/>
            <a:ext cx="7571184" cy="4785395"/>
          </a:xfrm>
        </p:spPr>
        <p:txBody>
          <a:bodyPr>
            <a:normAutofit/>
          </a:bodyPr>
          <a:lstStyle/>
          <a:p>
            <a:pPr marL="0" indent="0" algn="just">
              <a:buNone/>
            </a:pPr>
            <a:r>
              <a:rPr lang="en-US" sz="2400" i="1" dirty="0" smtClean="0">
                <a:solidFill>
                  <a:schemeClr val="accent1">
                    <a:lumMod val="75000"/>
                  </a:schemeClr>
                </a:solidFill>
              </a:rPr>
              <a:t>“A </a:t>
            </a:r>
            <a:r>
              <a:rPr lang="en-US" sz="2400" i="1" dirty="0">
                <a:solidFill>
                  <a:schemeClr val="accent1">
                    <a:lumMod val="75000"/>
                  </a:schemeClr>
                </a:solidFill>
              </a:rPr>
              <a:t>journalist must respect the private lives of citizens; he/she shall not use methods that are forbidden by law in order to obtain information or pictures of people.</a:t>
            </a:r>
          </a:p>
          <a:p>
            <a:pPr marL="0" indent="0" algn="just">
              <a:buNone/>
            </a:pPr>
            <a:r>
              <a:rPr lang="en-US" sz="2400" i="1" dirty="0">
                <a:solidFill>
                  <a:schemeClr val="accent1">
                    <a:lumMod val="75000"/>
                  </a:schemeClr>
                </a:solidFill>
              </a:rPr>
              <a:t>When the private </a:t>
            </a:r>
            <a:r>
              <a:rPr lang="en-US" sz="2400" i="1" dirty="0" smtClean="0">
                <a:solidFill>
                  <a:schemeClr val="accent1">
                    <a:lumMod val="75000"/>
                  </a:schemeClr>
                </a:solidFill>
              </a:rPr>
              <a:t>behavior </a:t>
            </a:r>
            <a:r>
              <a:rPr lang="en-US" sz="2400" i="1" dirty="0">
                <a:solidFill>
                  <a:schemeClr val="accent1">
                    <a:lumMod val="75000"/>
                  </a:schemeClr>
                </a:solidFill>
              </a:rPr>
              <a:t>of public figures might have consequences on society as a whole, this principle of non intrusion into private lives can be ignored.</a:t>
            </a:r>
          </a:p>
          <a:p>
            <a:pPr marL="0" indent="0" algn="just">
              <a:buNone/>
            </a:pPr>
            <a:r>
              <a:rPr lang="en-US" sz="2400" i="1" dirty="0">
                <a:solidFill>
                  <a:schemeClr val="accent1">
                    <a:lumMod val="75000"/>
                  </a:schemeClr>
                </a:solidFill>
              </a:rPr>
              <a:t>It is preferable that the under-aged, sick people and the victims of crimes benefit from confidentiality as regards their identity.</a:t>
            </a:r>
          </a:p>
          <a:p>
            <a:pPr marL="0" indent="0" algn="just">
              <a:buNone/>
            </a:pPr>
            <a:r>
              <a:rPr lang="en-US" sz="2400" i="1" dirty="0">
                <a:solidFill>
                  <a:schemeClr val="accent1">
                    <a:lumMod val="75000"/>
                  </a:schemeClr>
                </a:solidFill>
              </a:rPr>
              <a:t>Race, nationality, membership of certain minority groups (religious, linguistic, sexual) shall be mentioned only in cases when that information is relevant to the matter at hand</a:t>
            </a:r>
            <a:r>
              <a:rPr lang="en-US" sz="2400" i="1" dirty="0" smtClean="0">
                <a:solidFill>
                  <a:schemeClr val="accent1">
                    <a:lumMod val="75000"/>
                  </a:schemeClr>
                </a:solidFill>
              </a:rPr>
              <a:t>.”</a:t>
            </a:r>
          </a:p>
          <a:p>
            <a:pPr marL="0" indent="0" algn="r">
              <a:buNone/>
            </a:pPr>
            <a:r>
              <a:rPr lang="en-US" sz="2400" b="1" dirty="0" smtClean="0">
                <a:solidFill>
                  <a:schemeClr val="accent1">
                    <a:lumMod val="75000"/>
                  </a:schemeClr>
                </a:solidFill>
              </a:rPr>
              <a:t>Code of Ethics of Romanian Journalists, Article 4</a:t>
            </a:r>
            <a:endParaRPr lang="en-US" sz="2400" b="1" dirty="0">
              <a:solidFill>
                <a:schemeClr val="accent1">
                  <a:lumMod val="75000"/>
                </a:schemeClr>
              </a:solidFill>
            </a:endParaRPr>
          </a:p>
          <a:p>
            <a:pPr marL="0" indent="0">
              <a:buNone/>
            </a:pPr>
            <a:endParaRPr lang="ro-RO" dirty="0"/>
          </a:p>
        </p:txBody>
      </p:sp>
    </p:spTree>
    <p:extLst>
      <p:ext uri="{BB962C8B-B14F-4D97-AF65-F5344CB8AC3E}">
        <p14:creationId xmlns:p14="http://schemas.microsoft.com/office/powerpoint/2010/main" val="652439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solidFill>
                  <a:schemeClr val="accent1">
                    <a:lumMod val="75000"/>
                  </a:schemeClr>
                </a:solidFill>
              </a:rPr>
              <a:t>1.4. Some time ago…</a:t>
            </a:r>
            <a:endParaRPr lang="ro-RO" b="1" dirty="0">
              <a:solidFill>
                <a:schemeClr val="accent1">
                  <a:lumMod val="75000"/>
                </a:schemeClr>
              </a:solidFill>
            </a:endParaRPr>
          </a:p>
        </p:txBody>
      </p:sp>
      <p:sp>
        <p:nvSpPr>
          <p:cNvPr id="8" name="Content Placeholder 7"/>
          <p:cNvSpPr>
            <a:spLocks noGrp="1"/>
          </p:cNvSpPr>
          <p:nvPr>
            <p:ph idx="1"/>
          </p:nvPr>
        </p:nvSpPr>
        <p:spPr/>
        <p:txBody>
          <a:bodyPr>
            <a:normAutofit/>
          </a:bodyPr>
          <a:lstStyle/>
          <a:p>
            <a:pPr marL="0" indent="0" algn="just">
              <a:buNone/>
            </a:pPr>
            <a:endParaRPr lang="en-US" sz="2400" dirty="0" smtClean="0">
              <a:solidFill>
                <a:schemeClr val="accent1">
                  <a:lumMod val="75000"/>
                </a:schemeClr>
              </a:solidFill>
            </a:endParaRPr>
          </a:p>
          <a:p>
            <a:pPr marL="0" indent="0" algn="just">
              <a:buNone/>
            </a:pPr>
            <a:r>
              <a:rPr lang="en-US" sz="2400" dirty="0" smtClean="0">
                <a:solidFill>
                  <a:schemeClr val="accent1">
                    <a:lumMod val="75000"/>
                  </a:schemeClr>
                </a:solidFill>
              </a:rPr>
              <a:t>…more exactly in 2000, the I.I.T. had a media campaign with the aim of deconstructing the stereotypes against Roma. </a:t>
            </a:r>
          </a:p>
          <a:p>
            <a:pPr marL="0" indent="0" algn="just">
              <a:buNone/>
            </a:pPr>
            <a:endParaRPr lang="en-US" sz="2400" dirty="0" smtClean="0">
              <a:solidFill>
                <a:schemeClr val="accent1">
                  <a:lumMod val="75000"/>
                </a:schemeClr>
              </a:solidFill>
            </a:endParaRPr>
          </a:p>
          <a:p>
            <a:pPr marL="0" indent="0" algn="just">
              <a:buNone/>
            </a:pPr>
            <a:r>
              <a:rPr lang="en-US" sz="2400" dirty="0" smtClean="0">
                <a:solidFill>
                  <a:schemeClr val="accent1">
                    <a:lumMod val="75000"/>
                  </a:schemeClr>
                </a:solidFill>
              </a:rPr>
              <a:t>Based on the Article 4 from the Code of Ethics of Romanian journalists, the main idea of the actions was to eliminate the unnecessary use of ethnicity, particularly the word “</a:t>
            </a:r>
            <a:r>
              <a:rPr lang="en-US" sz="2400" dirty="0" err="1" smtClean="0">
                <a:solidFill>
                  <a:schemeClr val="accent1">
                    <a:lumMod val="75000"/>
                  </a:schemeClr>
                </a:solidFill>
              </a:rPr>
              <a:t>tigani</a:t>
            </a:r>
            <a:r>
              <a:rPr lang="en-US" sz="2400" dirty="0" smtClean="0">
                <a:solidFill>
                  <a:schemeClr val="accent1">
                    <a:lumMod val="75000"/>
                  </a:schemeClr>
                </a:solidFill>
              </a:rPr>
              <a:t>” in articles that describe illegal activities. </a:t>
            </a:r>
            <a:endParaRPr lang="ro-RO" sz="2400" dirty="0">
              <a:solidFill>
                <a:schemeClr val="accent1">
                  <a:lumMod val="75000"/>
                </a:schemeClr>
              </a:solidFill>
            </a:endParaRPr>
          </a:p>
        </p:txBody>
      </p:sp>
    </p:spTree>
    <p:extLst>
      <p:ext uri="{BB962C8B-B14F-4D97-AF65-F5344CB8AC3E}">
        <p14:creationId xmlns:p14="http://schemas.microsoft.com/office/powerpoint/2010/main" val="2098123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solidFill>
                  <a:schemeClr val="accent1">
                    <a:lumMod val="75000"/>
                  </a:schemeClr>
                </a:solidFill>
              </a:rPr>
              <a:t>2.  ABOUT THE PROJECT</a:t>
            </a:r>
            <a:br>
              <a:rPr lang="en-US" b="1" dirty="0" smtClean="0">
                <a:solidFill>
                  <a:schemeClr val="accent1">
                    <a:lumMod val="75000"/>
                  </a:schemeClr>
                </a:solidFill>
              </a:rPr>
            </a:br>
            <a:r>
              <a:rPr lang="en-US" b="1" dirty="0" smtClean="0">
                <a:solidFill>
                  <a:schemeClr val="accent1">
                    <a:lumMod val="75000"/>
                  </a:schemeClr>
                </a:solidFill>
              </a:rPr>
              <a:t>         </a:t>
            </a:r>
            <a:endParaRPr lang="ro-RO" b="1" dirty="0">
              <a:solidFill>
                <a:schemeClr val="accent1">
                  <a:lumMod val="7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2564904"/>
            <a:ext cx="6336705" cy="1428750"/>
          </a:xfrm>
          <a:prstGeom prst="rect">
            <a:avLst/>
          </a:prstGeom>
        </p:spPr>
      </p:pic>
    </p:spTree>
    <p:extLst>
      <p:ext uri="{BB962C8B-B14F-4D97-AF65-F5344CB8AC3E}">
        <p14:creationId xmlns:p14="http://schemas.microsoft.com/office/powerpoint/2010/main" val="2195888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620688"/>
            <a:ext cx="7498080" cy="5904656"/>
          </a:xfrm>
        </p:spPr>
        <p:txBody>
          <a:bodyPr>
            <a:normAutofit fontScale="70000" lnSpcReduction="20000"/>
          </a:bodyPr>
          <a:lstStyle/>
          <a:p>
            <a:pPr marL="82296" indent="0" algn="just">
              <a:buNone/>
            </a:pPr>
            <a:r>
              <a:rPr lang="en-US" dirty="0">
                <a:solidFill>
                  <a:schemeClr val="accent1">
                    <a:lumMod val="75000"/>
                  </a:schemeClr>
                </a:solidFill>
              </a:rPr>
              <a:t>The </a:t>
            </a:r>
            <a:r>
              <a:rPr lang="en-US" b="1" dirty="0">
                <a:solidFill>
                  <a:schemeClr val="accent1">
                    <a:lumMod val="75000"/>
                  </a:schemeClr>
                </a:solidFill>
              </a:rPr>
              <a:t>In Other Words</a:t>
            </a:r>
            <a:r>
              <a:rPr lang="en-US" dirty="0">
                <a:solidFill>
                  <a:schemeClr val="accent1">
                    <a:lumMod val="75000"/>
                  </a:schemeClr>
                </a:solidFill>
              </a:rPr>
              <a:t> project is conceived firstly in connection to the awareness of the role and reality of mass media across Europe, how they influence intolerant </a:t>
            </a:r>
            <a:r>
              <a:rPr lang="en-US" dirty="0" smtClean="0">
                <a:solidFill>
                  <a:schemeClr val="accent1">
                    <a:lumMod val="75000"/>
                  </a:schemeClr>
                </a:solidFill>
              </a:rPr>
              <a:t>behaviors</a:t>
            </a:r>
            <a:r>
              <a:rPr lang="en-US" dirty="0">
                <a:solidFill>
                  <a:schemeClr val="accent1">
                    <a:lumMod val="75000"/>
                  </a:schemeClr>
                </a:solidFill>
              </a:rPr>
              <a:t>, and how, on the contrary, they may contribute positively in combating discrimination and promoting cultural diversity.</a:t>
            </a:r>
          </a:p>
          <a:p>
            <a:pPr marL="82296" indent="0" algn="just">
              <a:buNone/>
            </a:pPr>
            <a:endParaRPr lang="en-US" dirty="0" smtClean="0">
              <a:solidFill>
                <a:schemeClr val="accent1">
                  <a:lumMod val="75000"/>
                </a:schemeClr>
              </a:solidFill>
            </a:endParaRPr>
          </a:p>
          <a:p>
            <a:pPr marL="82296" indent="0" algn="just">
              <a:buNone/>
            </a:pPr>
            <a:r>
              <a:rPr lang="en-US" dirty="0" smtClean="0">
                <a:solidFill>
                  <a:schemeClr val="accent1">
                    <a:lumMod val="75000"/>
                  </a:schemeClr>
                </a:solidFill>
              </a:rPr>
              <a:t>It </a:t>
            </a:r>
            <a:r>
              <a:rPr lang="en-US" dirty="0">
                <a:solidFill>
                  <a:schemeClr val="accent1">
                    <a:lumMod val="75000"/>
                  </a:schemeClr>
                </a:solidFill>
              </a:rPr>
              <a:t>has been proven that intolerance, racism, xenophobia and other discriminatory attitudes derive from ignorance (lack of direct knowledge or understanding of diversity), prejudice and stereotypes. The in depth awareness of figures, data, cultural backgrounds, scientific findings and social dynamics may help people develop their own opinion, free from prejudice, thus overcome stereotypes and develop a positive attitude towards minorities and groups that are perceived as "different".</a:t>
            </a:r>
          </a:p>
          <a:p>
            <a:pPr marL="82296" indent="0" algn="just">
              <a:buNone/>
            </a:pPr>
            <a:endParaRPr lang="en-US" dirty="0" smtClean="0">
              <a:solidFill>
                <a:schemeClr val="accent1">
                  <a:lumMod val="75000"/>
                </a:schemeClr>
              </a:solidFill>
            </a:endParaRPr>
          </a:p>
          <a:p>
            <a:pPr marL="82296" indent="0" algn="just">
              <a:buNone/>
            </a:pPr>
            <a:r>
              <a:rPr lang="en-US" dirty="0" smtClean="0">
                <a:solidFill>
                  <a:schemeClr val="accent1">
                    <a:lumMod val="75000"/>
                  </a:schemeClr>
                </a:solidFill>
              </a:rPr>
              <a:t>The </a:t>
            </a:r>
            <a:r>
              <a:rPr lang="en-US" dirty="0">
                <a:solidFill>
                  <a:schemeClr val="accent1">
                    <a:lumMod val="75000"/>
                  </a:schemeClr>
                </a:solidFill>
              </a:rPr>
              <a:t>project aims at reacting to the current situation in which the media are vehicles for stereotypes' dissemination and help improve the correctness of media discourse and messages.</a:t>
            </a:r>
          </a:p>
          <a:p>
            <a:pPr marL="82296" indent="0">
              <a:buNone/>
            </a:pPr>
            <a:r>
              <a:rPr lang="en-US" dirty="0"/>
              <a:t/>
            </a:r>
            <a:br>
              <a:rPr lang="en-US" dirty="0"/>
            </a:br>
            <a:endParaRPr lang="ro-RO" dirty="0"/>
          </a:p>
        </p:txBody>
      </p:sp>
    </p:spTree>
    <p:extLst>
      <p:ext uri="{BB962C8B-B14F-4D97-AF65-F5344CB8AC3E}">
        <p14:creationId xmlns:p14="http://schemas.microsoft.com/office/powerpoint/2010/main" val="29941091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328</TotalTime>
  <Words>527</Words>
  <Application>Microsoft Office PowerPoint</Application>
  <PresentationFormat>On-screen Show (4:3)</PresentationFormat>
  <Paragraphs>72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Solstice</vt:lpstr>
      <vt:lpstr>Web Observatory &amp; review for discrimination alerts &amp; stereotypes deconstruction</vt:lpstr>
      <vt:lpstr>CONTENT</vt:lpstr>
      <vt:lpstr>I. BACKGROUND OF THE ACTION</vt:lpstr>
      <vt:lpstr>1.1. About I.I.T. </vt:lpstr>
      <vt:lpstr>1.2. I.I.T. and Roma</vt:lpstr>
      <vt:lpstr>1.3. Premises</vt:lpstr>
      <vt:lpstr>1.4. Some time ago…</vt:lpstr>
      <vt:lpstr>2.  ABOUT THE PROJECT          </vt:lpstr>
      <vt:lpstr>PowerPoint Presentation</vt:lpstr>
      <vt:lpstr>3.    About the media campaign</vt:lpstr>
      <vt:lpstr>PowerPoint Presentation</vt:lpstr>
      <vt:lpstr>4.    Educational aspects of the project </vt:lpstr>
      <vt:lpstr>PowerPoint Presentation</vt:lpstr>
      <vt:lpstr>5.    Practical examples </vt:lpstr>
      <vt:lpstr>6. 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dc:creator>
  <cp:lastModifiedBy>Dani</cp:lastModifiedBy>
  <cp:revision>20</cp:revision>
  <dcterms:created xsi:type="dcterms:W3CDTF">2012-05-22T08:44:46Z</dcterms:created>
  <dcterms:modified xsi:type="dcterms:W3CDTF">2012-05-23T08:33:02Z</dcterms:modified>
</cp:coreProperties>
</file>