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FAF70-139F-7743-B782-8E79F031E870}" type="datetimeFigureOut">
              <a:rPr lang="en-US" smtClean="0"/>
              <a:pPr/>
              <a:t>5/21/12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B98D3-275B-8A4C-BFDD-F87900A27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920" y="1270151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latin typeface="Adobe Caslon Pro Semibold"/>
              </a:rPr>
              <a:t>Roma Child Perspectives in Europe</a:t>
            </a:r>
            <a:endParaRPr lang="en-US" sz="5400" dirty="0">
              <a:latin typeface="Adobe Caslon Pro Semibold"/>
            </a:endParaRPr>
          </a:p>
        </p:txBody>
      </p:sp>
      <p:pic>
        <p:nvPicPr>
          <p:cNvPr id="4" name="Picture 3" descr="13_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788" y="2229993"/>
            <a:ext cx="5200480" cy="34491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0920" y="6335228"/>
            <a:ext cx="410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Caroline Sykora, consultant for Eurochild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72133" y="-71075"/>
            <a:ext cx="8617552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3: Children in Alternative Care, cont.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406564"/>
            <a:ext cx="83587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Once place into an institution Roma children often contend with: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Mono-cultural environments that do not foster positive Roma identity.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Overt discrimination, racist remarks, physical abuse.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Roma stereotypes and erroneous SEN assessments make adoption &amp; foster care less likely.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Once out of care there is a lack of support.</a:t>
            </a:r>
          </a:p>
          <a:p>
            <a:pPr marL="457200" lvl="2">
              <a:buFont typeface="Wingdings" charset="2"/>
              <a:buChar char="§"/>
            </a:pPr>
            <a:r>
              <a:rPr lang="en-US" sz="2000" dirty="0" smtClean="0"/>
              <a:t> Underdeveloped life skills.</a:t>
            </a:r>
          </a:p>
          <a:p>
            <a:pPr marL="457200" lvl="2">
              <a:buFont typeface="Wingdings" charset="2"/>
              <a:buChar char="§"/>
            </a:pPr>
            <a:r>
              <a:rPr lang="en-US" sz="2000" dirty="0" smtClean="0"/>
              <a:t> More vulnerable to trafficking and other problems.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457200" lvl="2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72133" y="136253"/>
            <a:ext cx="8617552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4: Education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503124"/>
            <a:ext cx="83587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Recognized by EU as KEY, as do most EU member states.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Despite this, most efforts suffer weak investment, implementation, success.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Initiatives are sporadic, short lived, underfunded, not monitored/evaluated.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Roma children continue to lag behind non-Roma in education outcomes: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Low levels of enrolment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Low levels of retention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US" sz="2000" dirty="0" smtClean="0"/>
              <a:t>Poor academic </a:t>
            </a:r>
            <a:r>
              <a:rPr lang="en-US" sz="2000" smtClean="0"/>
              <a:t>achievement</a:t>
            </a:r>
            <a:endParaRPr lang="en-US" sz="2000" smtClean="0"/>
          </a:p>
          <a:p>
            <a:pPr lvl="1"/>
            <a:endParaRPr lang="en-US" sz="2000" smtClean="0"/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457200" lvl="2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72133" y="-58117"/>
            <a:ext cx="8617552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4: Education, cont.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334670"/>
            <a:ext cx="83587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Statistics</a:t>
            </a:r>
          </a:p>
          <a:p>
            <a:pPr marL="0"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Preschool coverage in SEE is as low as 0.2%.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GB" sz="2000" dirty="0" smtClean="0"/>
              <a:t>Romania: only 7% of Roma children attend secondary school.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Bulgaria 20% of Roma children never attend school.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Slovakia: Roma children are 30 times more likely to drop out.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UK study: </a:t>
            </a:r>
            <a:r>
              <a:rPr lang="en-US" sz="2000" dirty="0" smtClean="0"/>
              <a:t>[</a:t>
            </a:r>
            <a:r>
              <a:rPr lang="en-US" sz="2000" dirty="0" err="1" smtClean="0"/>
              <a:t>t]ravellers</a:t>
            </a:r>
            <a:r>
              <a:rPr lang="en-US" sz="2000" dirty="0" smtClean="0"/>
              <a:t> leave school earlier, only 38.3% reach leaving age.</a:t>
            </a:r>
          </a:p>
          <a:p>
            <a:pPr lvl="1"/>
            <a:r>
              <a:rPr lang="en-US" sz="2000" dirty="0" smtClean="0"/>
              <a:t> 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France: enrollment amongst non-Sedentary Roma is only 50%.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Spain: close to 1/3 Roma children over 15, are illiterate to some degree.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457200" lvl="2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72133" y="-71075"/>
            <a:ext cx="8617552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4: Education, cont.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406564"/>
            <a:ext cx="835876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Barriers to quality education:</a:t>
            </a:r>
          </a:p>
          <a:p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Segregation, including into special schools.</a:t>
            </a:r>
          </a:p>
          <a:p>
            <a:pPr lvl="1">
              <a:buFont typeface="Courier New"/>
              <a:buChar char="o"/>
            </a:pPr>
            <a:r>
              <a:rPr lang="en-GB" sz="2000" dirty="0" smtClean="0"/>
              <a:t> Mono-cultural school environments.</a:t>
            </a:r>
          </a:p>
          <a:p>
            <a:pPr lvl="1">
              <a:buFont typeface="Courier New"/>
              <a:buChar char="o"/>
            </a:pPr>
            <a:r>
              <a:rPr lang="en-GB" sz="2000" dirty="0" smtClean="0"/>
              <a:t> Weak of diversity training of teachers and staff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Stereotyping, prejudice, overt discrimination, and hostility. </a:t>
            </a:r>
          </a:p>
          <a:p>
            <a:pPr lvl="1">
              <a:buFont typeface="Courier New"/>
              <a:buChar char="o"/>
            </a:pPr>
            <a:r>
              <a:rPr lang="en-GB" sz="2000" dirty="0" smtClean="0"/>
              <a:t> Teachers expecting less and not involving parents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Low level of educational attainment of Roma parents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Low access to quality preschool, health services and nutrition.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Lack of birth registration, documentation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Costs of attendance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Inadequate housing, poor sanitary conditions and school infrastructure</a:t>
            </a:r>
          </a:p>
          <a:p>
            <a:pPr lvl="1">
              <a:buFont typeface="Courier New"/>
              <a:buChar char="o"/>
            </a:pPr>
            <a:r>
              <a:rPr lang="en-GB" sz="2000" dirty="0" smtClean="0"/>
              <a:t> Geographic separation.</a:t>
            </a:r>
          </a:p>
          <a:p>
            <a:pPr lvl="1">
              <a:buFont typeface="Courier New"/>
              <a:buChar char="o"/>
            </a:pPr>
            <a:r>
              <a:rPr lang="en-GB" sz="2000" dirty="0" smtClean="0"/>
              <a:t> Lack of inter-</a:t>
            </a:r>
            <a:r>
              <a:rPr lang="en-GB" sz="2000" dirty="0" err="1" smtClean="0"/>
              <a:t>sectoral</a:t>
            </a:r>
            <a:r>
              <a:rPr lang="en-GB" sz="2000" dirty="0" smtClean="0"/>
              <a:t> approach to deal with multiple deprivations.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457200" lvl="2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72133" y="-71075"/>
            <a:ext cx="8617552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5: Child &amp; Youth Participation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406564"/>
            <a:ext cx="83587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</a:t>
            </a:r>
            <a:r>
              <a:rPr lang="en-GB" sz="2000" dirty="0" smtClean="0"/>
              <a:t>Through poverty, racial discrimination and age Roma children and youth are at a triple disadvantage in having their voices heard, and needs met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UNCRC Article 12: Children have a right to participate in decision making.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Pathways for children and youth to participate are overwhelmingly missing.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Some avenues for participation: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Child and youth councils &amp; advisory groups.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School children and youth boards/groups.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Peer counseling in schools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Non-formal forms of education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457200" lvl="2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72133" y="-71075"/>
            <a:ext cx="8617552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Review of Roma National Action Plans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134446"/>
            <a:ext cx="83587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Key messages:</a:t>
            </a:r>
          </a:p>
          <a:p>
            <a:endParaRPr lang="en-US" sz="2000" dirty="0" smtClean="0"/>
          </a:p>
          <a:p>
            <a:pPr>
              <a:buFont typeface="Courier New"/>
              <a:buChar char="o"/>
            </a:pPr>
            <a:r>
              <a:rPr lang="en-GB" sz="2000" dirty="0" smtClean="0"/>
              <a:t> A holistic, child-centred perspective is limited across the </a:t>
            </a:r>
            <a:r>
              <a:rPr lang="en-GB" sz="2000" dirty="0" err="1" smtClean="0"/>
              <a:t>NAPs</a:t>
            </a:r>
            <a:r>
              <a:rPr lang="en-GB" sz="2000" dirty="0" smtClean="0"/>
              <a:t>;</a:t>
            </a:r>
          </a:p>
          <a:p>
            <a:endParaRPr lang="en-US" sz="2000" dirty="0" smtClean="0"/>
          </a:p>
          <a:p>
            <a:pPr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Proposed actions remain very general and difficult to monitor;</a:t>
            </a:r>
          </a:p>
          <a:p>
            <a:endParaRPr lang="en-US" sz="2000" dirty="0" smtClean="0"/>
          </a:p>
          <a:p>
            <a:pPr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Focus is on education/ECDE, ignoring broader issues: family and parenting support (social services and benefits), child protection and child participation;</a:t>
            </a:r>
          </a:p>
          <a:p>
            <a:endParaRPr lang="en-US" sz="2000" dirty="0" smtClean="0"/>
          </a:p>
          <a:p>
            <a:pPr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ECDE is mostly framed in the context of improving school readiness—services for 0-3s including pre- and post-natal care, mother and baby clubs missing;</a:t>
            </a:r>
          </a:p>
          <a:p>
            <a:endParaRPr lang="en-US" sz="2000" dirty="0" smtClean="0"/>
          </a:p>
          <a:p>
            <a:pPr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A more holistic approach in education is needed across most countries;</a:t>
            </a:r>
          </a:p>
          <a:p>
            <a:endParaRPr lang="en-US" sz="2000" dirty="0" smtClean="0"/>
          </a:p>
          <a:p>
            <a:pPr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GB" sz="2000" dirty="0" smtClean="0"/>
              <a:t>In general Old Member States (with the exception of Finland) appear not to have taken the process seriously and actions are, at best, ill-defined, at worst threaten to exacerbate the problems.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457200" lvl="2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dobe Caslon Pro Semibold"/>
              </a:rPr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920" y="278791"/>
            <a:ext cx="8065176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Eurochild report on Roma children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169" y="1595424"/>
            <a:ext cx="727957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Two priority policy areas: child poverty and Roma integration.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Main Objectives: </a:t>
            </a:r>
          </a:p>
          <a:p>
            <a:pPr lvl="1">
              <a:buFont typeface="Courier New"/>
              <a:buChar char="o"/>
            </a:pPr>
            <a:r>
              <a:rPr lang="en-US" sz="2000" dirty="0"/>
              <a:t> </a:t>
            </a:r>
            <a:r>
              <a:rPr lang="en-US" sz="2000" dirty="0" smtClean="0"/>
              <a:t>Shed light on barriers faced by Roma children and families; 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Help national and EU </a:t>
            </a:r>
            <a:r>
              <a:rPr lang="en-US" sz="2000" smtClean="0"/>
              <a:t>policy makers </a:t>
            </a:r>
            <a:r>
              <a:rPr lang="en-US" sz="2000" dirty="0" smtClean="0"/>
              <a:t>continue reforms.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Five Focus Areas: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Early childhood;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Children in alternative care;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Family and parenting support;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Education;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Child and youth participation</a:t>
            </a:r>
          </a:p>
          <a:p>
            <a:pPr marL="457200" lvl="2"/>
            <a:endParaRPr lang="en-US" sz="2000" dirty="0" smtClean="0"/>
          </a:p>
          <a:p>
            <a:pPr marL="0" lvl="2">
              <a:buFont typeface="Wingdings" charset="2"/>
              <a:buChar char="§"/>
            </a:pPr>
            <a:r>
              <a:rPr lang="en-US" sz="2000" dirty="0" smtClean="0"/>
              <a:t> Looks at both old and new member states.</a:t>
            </a:r>
          </a:p>
          <a:p>
            <a:pPr marL="0" lvl="2">
              <a:buFont typeface="Wingdings" charset="2"/>
              <a:buChar char="§"/>
            </a:pPr>
            <a:endParaRPr lang="en-US" sz="2000" dirty="0" smtClean="0"/>
          </a:p>
          <a:p>
            <a:pPr marL="0" lvl="2">
              <a:buFont typeface="Wingdings" charset="2"/>
              <a:buChar char="§"/>
            </a:pPr>
            <a:r>
              <a:rPr lang="en-US" sz="2000" dirty="0" smtClean="0"/>
              <a:t> Cover concerns of migrant and non-migrant Roma children.</a:t>
            </a:r>
          </a:p>
          <a:p>
            <a:pPr marL="0" lvl="2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0920" y="278791"/>
            <a:ext cx="8065176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Child poverty in Europe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169" y="2184044"/>
            <a:ext cx="72795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Children particularly vulnerable to the deprivations of poverty.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Hits them harder in the short term with longer lasting effects.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Poverty among children is 19%, above 16% of general population.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At risk poverty rate of children in some CSEE countries is 50%.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These percentages are much higher for Roma children.</a:t>
            </a:r>
          </a:p>
          <a:p>
            <a:pPr marL="0" lvl="2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0920" y="-187697"/>
            <a:ext cx="8065176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Roma poverty and social exclusion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482" y="1153257"/>
            <a:ext cx="78056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Roma poverty reaches as much as 10x higher then general population.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Unemployment reaches upwards of 80-90% in some regions.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Poverty and other discrimination and exclusion issues translate to: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Shorter life expectancy.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Higher infant mortality (sometimes 6x higher then average)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Children who are more vulnerable to exploitation.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Other negative impacts.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Roma women and girls suffer poverty unequally from the men.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Migrant Roma families face additional challenges.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Economic crisis with rise in racist violence is exacerbating the situation.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The poverty is long term and intergenerational.</a:t>
            </a:r>
          </a:p>
          <a:p>
            <a:pPr marL="0" lvl="2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0920" y="-71075"/>
            <a:ext cx="8065176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1: Roma early childhood 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251068"/>
            <a:ext cx="83587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Most important developmental phase.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EU has increasing recognized the importance of ECDE to improve inclusion.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Being born into impoverished household = severe disadvantage.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Disadvantage can start even before birth.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Access to services providing an equal start are often out of reach.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Before birth: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Mothers not able to access prenatal care.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Illiteracy among Roma women, contributes to lack of information.</a:t>
            </a:r>
          </a:p>
          <a:p>
            <a:pPr marL="457200" lvl="2"/>
            <a:endParaRPr lang="en-US" sz="2000" dirty="0" smtClean="0"/>
          </a:p>
          <a:p>
            <a:pPr marL="0" lvl="2">
              <a:buFont typeface="Wingdings" charset="2"/>
              <a:buChar char="§"/>
            </a:pPr>
            <a:r>
              <a:rPr lang="en-US" sz="2000" dirty="0" smtClean="0"/>
              <a:t> After birth:</a:t>
            </a:r>
          </a:p>
          <a:p>
            <a:pPr marL="457200" lvl="3">
              <a:buFont typeface="Courier New"/>
              <a:buChar char="o"/>
            </a:pPr>
            <a:r>
              <a:rPr lang="en-US" sz="2000" dirty="0" smtClean="0"/>
              <a:t> Roma children have much lower kindergarten enrollment rates.</a:t>
            </a:r>
          </a:p>
          <a:p>
            <a:pPr marL="457200" lvl="3">
              <a:buFont typeface="Courier New"/>
              <a:buChar char="o"/>
            </a:pPr>
            <a:r>
              <a:rPr lang="en-US" sz="2000" dirty="0" smtClean="0"/>
              <a:t> Elimination of kindergartens and crèches in New Member States.</a:t>
            </a:r>
          </a:p>
          <a:p>
            <a:pPr marL="457200" lvl="3">
              <a:buFont typeface="Courier New"/>
              <a:buChar char="o"/>
            </a:pPr>
            <a:r>
              <a:rPr lang="en-US" sz="2000" dirty="0" smtClean="0"/>
              <a:t> No effective improvement in Roma ECDE services though EU policy.</a:t>
            </a:r>
          </a:p>
          <a:p>
            <a:pPr marL="457200" lvl="3">
              <a:buFont typeface="Courier New"/>
              <a:buChar char="o"/>
            </a:pPr>
            <a:r>
              <a:rPr lang="en-US" sz="2000" dirty="0" smtClean="0"/>
              <a:t> Coverage of Roma children under 3 the worst.</a:t>
            </a:r>
          </a:p>
          <a:p>
            <a:pPr marL="0" lvl="2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0920" y="-71075"/>
            <a:ext cx="8065176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1: Roma early childhood cont. 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886" y="1251068"/>
            <a:ext cx="85397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Barriers to quality kindergarten enrollment:</a:t>
            </a:r>
          </a:p>
          <a:p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Lack of birth registration.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Poverty and deprived community environments—remote regions, costs.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Segregation and special school—affects quality.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Discrimination.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Mono-cultural school environments.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Lack of parental involvement and awareness.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Services not fully developed to meet the needs of severely disadvantaged.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0920" y="-71075"/>
            <a:ext cx="8065176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2: Family &amp; Parenting Support 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251068"/>
            <a:ext cx="83587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Family services and parental support important for at risk families.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Overall EU lacks coherent position on family policy and social services.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NMS have eroded social assistance, economic crisis also negatively impacting.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Parental support mostly attached to improving preschool enrolment.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 World Bank: low levels of social assistance among Roma.</a:t>
            </a:r>
          </a:p>
          <a:p>
            <a:pPr lvl="1"/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Services do not account for multiple deprivations.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Services and assistance often favor smaller families.</a:t>
            </a:r>
          </a:p>
          <a:p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 In NMS, services are often not preventative; aiming to keep families together.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Lack of assistance puts Roma children at higher risk of separation.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0920" y="-122907"/>
            <a:ext cx="8065176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2:  </a:t>
            </a:r>
            <a:br>
              <a:rPr lang="en-US" sz="3200" dirty="0" smtClean="0">
                <a:latin typeface="Adobe Caslon Pro Semibold"/>
              </a:rPr>
            </a:br>
            <a:r>
              <a:rPr lang="en-US" sz="3200" dirty="0" smtClean="0">
                <a:latin typeface="Adobe Caslon Pro Semibold"/>
              </a:rPr>
              <a:t>Family &amp; Parenting Support, cont.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354732"/>
            <a:ext cx="83587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Barriers to accessing quality social services and benefits:</a:t>
            </a:r>
          </a:p>
          <a:p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Discrimination among social workers.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Laws and policies that disqualify them.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Geographic segregation.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Lack of documentation.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Miscommunication with service providers.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Roma less informed and aware of services and assistance.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Fear of having children taken away.</a:t>
            </a:r>
          </a:p>
          <a:p>
            <a:pPr lvl="1"/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 smtClean="0"/>
              <a:t> Social services/child protection not integrated with other sectors.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0920" y="-71075"/>
            <a:ext cx="8065176" cy="1525399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dobe Caslon Pro Semibold"/>
              </a:rPr>
              <a:t>Focus area 3: Children in Alternative Care</a:t>
            </a:r>
            <a:endParaRPr lang="en-US" sz="3200" dirty="0">
              <a:latin typeface="Adobe Caslon Pro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921" y="1406564"/>
            <a:ext cx="83587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2000" dirty="0" smtClean="0"/>
              <a:t> Negative affects of institutionalised care well documented.</a:t>
            </a:r>
          </a:p>
          <a:p>
            <a:pPr lvl="1">
              <a:buFont typeface="Courier New"/>
              <a:buChar char="o"/>
            </a:pPr>
            <a:r>
              <a:rPr lang="en-US" sz="2000" dirty="0" smtClean="0"/>
              <a:t> Physical health, cognitive, emotional, personal identity.</a:t>
            </a:r>
          </a:p>
          <a:p>
            <a:pPr lvl="1">
              <a:buFont typeface="Courier New"/>
              <a:buChar char="o"/>
            </a:pPr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Despite this preventive measures, family based solutions lacking (NMS).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Roma children streamed in to alternative care in disproportionate numbers.</a:t>
            </a:r>
          </a:p>
          <a:p>
            <a:pPr marL="0" lvl="1"/>
            <a:endParaRPr lang="en-US" sz="2000" dirty="0" smtClean="0"/>
          </a:p>
          <a:p>
            <a:pPr marL="0" lvl="1">
              <a:buFont typeface="Wingdings" charset="2"/>
              <a:buChar char="§"/>
            </a:pPr>
            <a:r>
              <a:rPr lang="en-US" sz="2000" dirty="0" smtClean="0"/>
              <a:t> Roma children separated based on social and economic disadvantage.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Large families especially at risk.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Lack of diversity training among child protection workers.</a:t>
            </a:r>
          </a:p>
          <a:p>
            <a:pPr marL="457200" lvl="2">
              <a:buFont typeface="Courier New"/>
              <a:buChar char="o"/>
            </a:pPr>
            <a:r>
              <a:rPr lang="en-US" sz="2000" dirty="0" smtClean="0"/>
              <a:t> Negative, prejudiced perceptions distort objective assessments.</a:t>
            </a:r>
          </a:p>
          <a:p>
            <a:pPr marL="457200" lvl="2">
              <a:buFont typeface="Courier New"/>
              <a:buChar char="o"/>
            </a:pPr>
            <a:endParaRPr lang="en-US" sz="2000" dirty="0" smtClean="0"/>
          </a:p>
          <a:p>
            <a:pPr marL="0" lvl="2">
              <a:buFont typeface="Wingdings" charset="2"/>
              <a:buChar char="§"/>
            </a:pPr>
            <a:r>
              <a:rPr lang="en-US" sz="2000" dirty="0" smtClean="0"/>
              <a:t> Prejudicial juvenile justice systems contribute to Roma placed into state care.</a:t>
            </a:r>
          </a:p>
          <a:p>
            <a:pPr marL="457200" lvl="2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1431</Words>
  <Application>Microsoft Macintosh PowerPoint</Application>
  <PresentationFormat>On-screen Show (4:3)</PresentationFormat>
  <Paragraphs>227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Roma Child Perspectives in Europe</vt:lpstr>
      <vt:lpstr>Eurochild report on Roma children</vt:lpstr>
      <vt:lpstr>Child poverty in Europe</vt:lpstr>
      <vt:lpstr>Roma poverty and social exclusion</vt:lpstr>
      <vt:lpstr>Focus area 1: Roma early childhood </vt:lpstr>
      <vt:lpstr>Focus area 1: Roma early childhood cont. </vt:lpstr>
      <vt:lpstr>Focus area 2: Family &amp; Parenting Support </vt:lpstr>
      <vt:lpstr>Focus area 2:   Family &amp; Parenting Support, cont.</vt:lpstr>
      <vt:lpstr>Focus area 3: Children in Alternative Care</vt:lpstr>
      <vt:lpstr>Focus area 3: Children in Alternative Care, cont.</vt:lpstr>
      <vt:lpstr>Focus area 4: Education</vt:lpstr>
      <vt:lpstr>Focus area 4: Education, cont.</vt:lpstr>
      <vt:lpstr>Focus area 4: Education, cont.</vt:lpstr>
      <vt:lpstr>Focus area 5: Child &amp; Youth Participation</vt:lpstr>
      <vt:lpstr>Review of Roma National Action Plans</vt:lpstr>
      <vt:lpstr>Thank You!</vt:lpstr>
    </vt:vector>
  </TitlesOfParts>
  <Company>Private Consultant/New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 Sykora</dc:creator>
  <cp:lastModifiedBy>Caroline Sykora</cp:lastModifiedBy>
  <cp:revision>50</cp:revision>
  <dcterms:created xsi:type="dcterms:W3CDTF">2012-05-21T15:46:46Z</dcterms:created>
  <dcterms:modified xsi:type="dcterms:W3CDTF">2012-05-21T16:07:08Z</dcterms:modified>
</cp:coreProperties>
</file>