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67" r:id="rId14"/>
    <p:sldId id="268" r:id="rId15"/>
    <p:sldId id="269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FAF70-139F-7743-B782-8E79F031E870}" type="datetimeFigureOut">
              <a:rPr lang="en-US" smtClean="0"/>
              <a:pPr/>
              <a:t>5/21/12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B98D3-275B-8A4C-BFDD-F87900A27F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FAF70-139F-7743-B782-8E79F031E870}" type="datetimeFigureOut">
              <a:rPr lang="en-US" smtClean="0"/>
              <a:pPr/>
              <a:t>5/21/12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B98D3-275B-8A4C-BFDD-F87900A27F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FAF70-139F-7743-B782-8E79F031E870}" type="datetimeFigureOut">
              <a:rPr lang="en-US" smtClean="0"/>
              <a:pPr/>
              <a:t>5/21/12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B98D3-275B-8A4C-BFDD-F87900A27F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FAF70-139F-7743-B782-8E79F031E870}" type="datetimeFigureOut">
              <a:rPr lang="en-US" smtClean="0"/>
              <a:pPr/>
              <a:t>5/21/12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B98D3-275B-8A4C-BFDD-F87900A27F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FAF70-139F-7743-B782-8E79F031E870}" type="datetimeFigureOut">
              <a:rPr lang="en-US" smtClean="0"/>
              <a:pPr/>
              <a:t>5/21/12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B98D3-275B-8A4C-BFDD-F87900A27F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FAF70-139F-7743-B782-8E79F031E870}" type="datetimeFigureOut">
              <a:rPr lang="en-US" smtClean="0"/>
              <a:pPr/>
              <a:t>5/21/12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B98D3-275B-8A4C-BFDD-F87900A27F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FAF70-139F-7743-B782-8E79F031E870}" type="datetimeFigureOut">
              <a:rPr lang="en-US" smtClean="0"/>
              <a:pPr/>
              <a:t>5/21/12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B98D3-275B-8A4C-BFDD-F87900A27F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FAF70-139F-7743-B782-8E79F031E870}" type="datetimeFigureOut">
              <a:rPr lang="en-US" smtClean="0"/>
              <a:pPr/>
              <a:t>5/21/12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B98D3-275B-8A4C-BFDD-F87900A27F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FAF70-139F-7743-B782-8E79F031E870}" type="datetimeFigureOut">
              <a:rPr lang="en-US" smtClean="0"/>
              <a:pPr/>
              <a:t>5/21/12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B98D3-275B-8A4C-BFDD-F87900A27F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FAF70-139F-7743-B782-8E79F031E870}" type="datetimeFigureOut">
              <a:rPr lang="en-US" smtClean="0"/>
              <a:pPr/>
              <a:t>5/21/12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B98D3-275B-8A4C-BFDD-F87900A27F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FAF70-139F-7743-B782-8E79F031E870}" type="datetimeFigureOut">
              <a:rPr lang="en-US" smtClean="0"/>
              <a:pPr/>
              <a:t>5/21/12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B98D3-275B-8A4C-BFDD-F87900A27F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FAF70-139F-7743-B782-8E79F031E870}" type="datetimeFigureOut">
              <a:rPr lang="en-US" smtClean="0"/>
              <a:pPr/>
              <a:t>5/21/12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B98D3-275B-8A4C-BFDD-F87900A27F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0920" y="1270151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5400" dirty="0" smtClean="0">
                <a:latin typeface="Adobe Caslon Pro Semibold"/>
              </a:rPr>
              <a:t>Roma Child Perspectives in Europe</a:t>
            </a:r>
            <a:endParaRPr lang="en-US" sz="5400" dirty="0">
              <a:latin typeface="Adobe Caslon Pro Semibold"/>
            </a:endParaRPr>
          </a:p>
        </p:txBody>
      </p:sp>
      <p:pic>
        <p:nvPicPr>
          <p:cNvPr id="4" name="Picture 3" descr="13_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9788" y="2229993"/>
            <a:ext cx="5200480" cy="344914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0920" y="6335228"/>
            <a:ext cx="4100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Caroline Sykora, consultant for Eurochild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272133" y="-71075"/>
            <a:ext cx="8617552" cy="1525399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dobe Caslon Pro Semibold"/>
              </a:rPr>
              <a:t>Focus area 3: Children in Alternative Care, cont.</a:t>
            </a:r>
            <a:endParaRPr lang="en-US" sz="3200" dirty="0">
              <a:latin typeface="Adobe Caslon Pro Semibol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0921" y="1406564"/>
            <a:ext cx="835876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charset="2"/>
              <a:buChar char="§"/>
            </a:pPr>
            <a:r>
              <a:rPr lang="en-US" sz="2000" dirty="0" smtClean="0"/>
              <a:t> Once place into an institution Roma children often contend with:</a:t>
            </a:r>
          </a:p>
          <a:p>
            <a:pPr lvl="1">
              <a:buFont typeface="Courier New"/>
              <a:buChar char="o"/>
            </a:pPr>
            <a:r>
              <a:rPr lang="en-US" sz="2000" dirty="0" smtClean="0"/>
              <a:t> Mono-cultural environments that do not foster positive Roma identity.</a:t>
            </a:r>
          </a:p>
          <a:p>
            <a:pPr lvl="1">
              <a:buFont typeface="Courier New"/>
              <a:buChar char="o"/>
            </a:pPr>
            <a:r>
              <a:rPr lang="en-US" sz="2000" dirty="0" smtClean="0"/>
              <a:t> Overt discrimination, racist remarks, physical abuse.</a:t>
            </a:r>
          </a:p>
          <a:p>
            <a:pPr lvl="1">
              <a:buFont typeface="Courier New"/>
              <a:buChar char="o"/>
            </a:pPr>
            <a:endParaRPr lang="en-US" sz="2000" dirty="0" smtClean="0"/>
          </a:p>
          <a:p>
            <a:pPr marL="0" lvl="1">
              <a:buFont typeface="Wingdings" charset="2"/>
              <a:buChar char="§"/>
            </a:pPr>
            <a:r>
              <a:rPr lang="en-US" sz="2000" dirty="0" smtClean="0"/>
              <a:t> Roma stereotypes and erroneous SEN assessments make adoption &amp; foster care less likely.</a:t>
            </a:r>
          </a:p>
          <a:p>
            <a:pPr marL="0" lvl="1"/>
            <a:endParaRPr lang="en-US" sz="2000" dirty="0" smtClean="0"/>
          </a:p>
          <a:p>
            <a:pPr marL="0" lvl="1">
              <a:buFont typeface="Wingdings" charset="2"/>
              <a:buChar char="§"/>
            </a:pPr>
            <a:r>
              <a:rPr lang="en-US" sz="2000" dirty="0" smtClean="0"/>
              <a:t> Once out of care there is a lack of support.</a:t>
            </a:r>
          </a:p>
          <a:p>
            <a:pPr marL="457200" lvl="2">
              <a:buFont typeface="Wingdings" charset="2"/>
              <a:buChar char="§"/>
            </a:pPr>
            <a:r>
              <a:rPr lang="en-US" sz="2000" dirty="0" smtClean="0"/>
              <a:t> Underdeveloped life skills.</a:t>
            </a:r>
          </a:p>
          <a:p>
            <a:pPr marL="457200" lvl="2">
              <a:buFont typeface="Wingdings" charset="2"/>
              <a:buChar char="§"/>
            </a:pPr>
            <a:r>
              <a:rPr lang="en-US" sz="2000" dirty="0" smtClean="0"/>
              <a:t> More vulnerable to trafficking and other problems.</a:t>
            </a:r>
          </a:p>
          <a:p>
            <a:pPr lvl="1">
              <a:buFont typeface="Courier New"/>
              <a:buChar char="o"/>
            </a:pPr>
            <a:endParaRPr lang="en-US" sz="2000" dirty="0" smtClean="0"/>
          </a:p>
          <a:p>
            <a:pPr lvl="1">
              <a:buFont typeface="Courier New"/>
              <a:buChar char="o"/>
            </a:pPr>
            <a:endParaRPr lang="en-US" sz="2000" dirty="0" smtClean="0"/>
          </a:p>
          <a:p>
            <a:pPr marL="457200" lvl="2"/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272133" y="136253"/>
            <a:ext cx="8617552" cy="1525399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dobe Caslon Pro Semibold"/>
              </a:rPr>
              <a:t>Focus area 4: Education</a:t>
            </a:r>
            <a:endParaRPr lang="en-US" sz="3200" dirty="0">
              <a:latin typeface="Adobe Caslon Pro Semibol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0921" y="1503124"/>
            <a:ext cx="835876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charset="2"/>
              <a:buChar char="§"/>
            </a:pPr>
            <a:r>
              <a:rPr lang="en-US" sz="2000" dirty="0" smtClean="0"/>
              <a:t> Recognized by EU as KEY, as do most EU member states.</a:t>
            </a:r>
          </a:p>
          <a:p>
            <a:endParaRPr lang="en-US" sz="2000" dirty="0" smtClean="0"/>
          </a:p>
          <a:p>
            <a:pPr>
              <a:buFont typeface="Wingdings" charset="2"/>
              <a:buChar char="§"/>
            </a:pPr>
            <a:r>
              <a:rPr lang="en-US" sz="2000" dirty="0" smtClean="0"/>
              <a:t> Despite this, most efforts suffer weak investment, implementation, success.</a:t>
            </a:r>
          </a:p>
          <a:p>
            <a:endParaRPr lang="en-US" sz="2000" dirty="0" smtClean="0"/>
          </a:p>
          <a:p>
            <a:pPr>
              <a:buFont typeface="Wingdings" charset="2"/>
              <a:buChar char="§"/>
            </a:pPr>
            <a:r>
              <a:rPr lang="en-US" sz="2000" dirty="0" smtClean="0"/>
              <a:t> Initiatives are sporadic, short lived, underfunded, not monitored/evaluated.</a:t>
            </a:r>
          </a:p>
          <a:p>
            <a:endParaRPr lang="en-US" sz="2000" dirty="0" smtClean="0"/>
          </a:p>
          <a:p>
            <a:pPr>
              <a:buFont typeface="Wingdings" charset="2"/>
              <a:buChar char="§"/>
            </a:pPr>
            <a:r>
              <a:rPr lang="en-US" sz="2000" dirty="0" smtClean="0"/>
              <a:t> Roma children continue to lag behind non-Roma in education outcomes:</a:t>
            </a:r>
          </a:p>
          <a:p>
            <a:pPr lvl="1">
              <a:buFont typeface="Courier New"/>
              <a:buChar char="o"/>
            </a:pPr>
            <a:r>
              <a:rPr lang="en-US" sz="2000" dirty="0" smtClean="0"/>
              <a:t> Low levels of enrolment</a:t>
            </a:r>
          </a:p>
          <a:p>
            <a:pPr lvl="1">
              <a:buFont typeface="Courier New"/>
              <a:buChar char="o"/>
            </a:pPr>
            <a:r>
              <a:rPr lang="en-US" sz="2000" dirty="0" smtClean="0"/>
              <a:t> Low levels of retention</a:t>
            </a:r>
          </a:p>
          <a:p>
            <a:pPr lvl="1">
              <a:buFont typeface="Courier New"/>
              <a:buChar char="o"/>
            </a:pPr>
            <a:r>
              <a:rPr lang="en-US" sz="2000" dirty="0" smtClean="0"/>
              <a:t> </a:t>
            </a:r>
            <a:r>
              <a:rPr lang="en-US" sz="2000" dirty="0" smtClean="0"/>
              <a:t>Poor academic </a:t>
            </a:r>
            <a:r>
              <a:rPr lang="en-US" sz="2000" smtClean="0"/>
              <a:t>achievement</a:t>
            </a:r>
            <a:endParaRPr lang="en-US" sz="2000" smtClean="0"/>
          </a:p>
          <a:p>
            <a:pPr lvl="1"/>
            <a:endParaRPr lang="en-US" sz="2000" smtClean="0"/>
          </a:p>
          <a:p>
            <a:pPr lvl="1">
              <a:buFont typeface="Courier New"/>
              <a:buChar char="o"/>
            </a:pPr>
            <a:endParaRPr lang="en-US" sz="2000" dirty="0" smtClean="0"/>
          </a:p>
          <a:p>
            <a:pPr marL="457200" lvl="2"/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272133" y="-58117"/>
            <a:ext cx="8617552" cy="1525399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dobe Caslon Pro Semibold"/>
              </a:rPr>
              <a:t>Focus area 4: Education, cont.</a:t>
            </a:r>
            <a:endParaRPr lang="en-US" sz="3200" dirty="0">
              <a:latin typeface="Adobe Caslon Pro Semibol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0921" y="1334670"/>
            <a:ext cx="835876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000" dirty="0" smtClean="0"/>
              <a:t>Statistics</a:t>
            </a:r>
          </a:p>
          <a:p>
            <a:pPr marL="0" lvl="1"/>
            <a:endParaRPr lang="en-US" sz="2000" dirty="0" smtClean="0"/>
          </a:p>
          <a:p>
            <a:pPr lvl="1">
              <a:buFont typeface="Courier New"/>
              <a:buChar char="o"/>
            </a:pPr>
            <a:r>
              <a:rPr lang="en-US" sz="2000" dirty="0" smtClean="0"/>
              <a:t> Preschool coverage in SEE is as low as 0.2%.</a:t>
            </a:r>
          </a:p>
          <a:p>
            <a:pPr lvl="1"/>
            <a:endParaRPr lang="en-US" sz="2000" dirty="0" smtClean="0"/>
          </a:p>
          <a:p>
            <a:pPr lvl="1">
              <a:buFont typeface="Courier New"/>
              <a:buChar char="o"/>
            </a:pPr>
            <a:r>
              <a:rPr lang="en-GB" sz="2000" dirty="0" smtClean="0"/>
              <a:t>Romania: only 7% of Roma children attend secondary school.</a:t>
            </a:r>
          </a:p>
          <a:p>
            <a:pPr lvl="1"/>
            <a:endParaRPr lang="en-US" sz="2000" dirty="0" smtClean="0"/>
          </a:p>
          <a:p>
            <a:pPr lvl="1">
              <a:buFont typeface="Courier New"/>
              <a:buChar char="o"/>
            </a:pPr>
            <a:r>
              <a:rPr lang="en-US" sz="2000" dirty="0" smtClean="0"/>
              <a:t> </a:t>
            </a:r>
            <a:r>
              <a:rPr lang="en-GB" sz="2000" dirty="0" smtClean="0"/>
              <a:t>Bulgaria 20% of Roma children never attend school.</a:t>
            </a:r>
          </a:p>
          <a:p>
            <a:pPr lvl="1"/>
            <a:endParaRPr lang="en-US" sz="2000" dirty="0" smtClean="0"/>
          </a:p>
          <a:p>
            <a:pPr lvl="1">
              <a:buFont typeface="Courier New"/>
              <a:buChar char="o"/>
            </a:pPr>
            <a:r>
              <a:rPr lang="en-US" sz="2000" dirty="0" smtClean="0"/>
              <a:t> </a:t>
            </a:r>
            <a:r>
              <a:rPr lang="en-GB" sz="2000" dirty="0" smtClean="0"/>
              <a:t>Slovakia: Roma children are 30 times more likely to drop out.</a:t>
            </a:r>
          </a:p>
          <a:p>
            <a:pPr lvl="1"/>
            <a:endParaRPr lang="en-US" sz="2000" dirty="0" smtClean="0"/>
          </a:p>
          <a:p>
            <a:pPr lvl="1">
              <a:buFont typeface="Courier New"/>
              <a:buChar char="o"/>
            </a:pPr>
            <a:r>
              <a:rPr lang="en-US" sz="2000" dirty="0" smtClean="0"/>
              <a:t> </a:t>
            </a:r>
            <a:r>
              <a:rPr lang="en-GB" sz="2000" dirty="0" smtClean="0"/>
              <a:t>UK study: </a:t>
            </a:r>
            <a:r>
              <a:rPr lang="en-US" sz="2000" dirty="0" smtClean="0"/>
              <a:t>[</a:t>
            </a:r>
            <a:r>
              <a:rPr lang="en-US" sz="2000" dirty="0" err="1" smtClean="0"/>
              <a:t>t]ravellers</a:t>
            </a:r>
            <a:r>
              <a:rPr lang="en-US" sz="2000" dirty="0" smtClean="0"/>
              <a:t> leave school earlier, only 38.3% reach leaving age.</a:t>
            </a:r>
          </a:p>
          <a:p>
            <a:pPr lvl="1"/>
            <a:r>
              <a:rPr lang="en-US" sz="2000" dirty="0" smtClean="0"/>
              <a:t> </a:t>
            </a:r>
          </a:p>
          <a:p>
            <a:pPr lvl="1">
              <a:buFont typeface="Courier New"/>
              <a:buChar char="o"/>
            </a:pPr>
            <a:r>
              <a:rPr lang="en-US" sz="2000" dirty="0" smtClean="0"/>
              <a:t> France: enrollment amongst non-Sedentary Roma is only 50%.</a:t>
            </a:r>
          </a:p>
          <a:p>
            <a:pPr lvl="1"/>
            <a:endParaRPr lang="en-US" sz="2000" dirty="0" smtClean="0"/>
          </a:p>
          <a:p>
            <a:pPr lvl="1">
              <a:buFont typeface="Courier New"/>
              <a:buChar char="o"/>
            </a:pPr>
            <a:r>
              <a:rPr lang="en-US" sz="2000" dirty="0" smtClean="0"/>
              <a:t> Spain: close to 1/3 Roma children over 15, are illiterate to some degree.</a:t>
            </a:r>
          </a:p>
          <a:p>
            <a:pPr lvl="1">
              <a:buFont typeface="Courier New"/>
              <a:buChar char="o"/>
            </a:pPr>
            <a:endParaRPr lang="en-US" sz="2000" dirty="0" smtClean="0"/>
          </a:p>
          <a:p>
            <a:pPr lvl="1">
              <a:buFont typeface="Courier New"/>
              <a:buChar char="o"/>
            </a:pPr>
            <a:endParaRPr lang="en-US" sz="2000" dirty="0" smtClean="0"/>
          </a:p>
          <a:p>
            <a:pPr lvl="1">
              <a:buFont typeface="Courier New"/>
              <a:buChar char="o"/>
            </a:pPr>
            <a:endParaRPr lang="en-US" sz="2000" dirty="0" smtClean="0"/>
          </a:p>
          <a:p>
            <a:pPr marL="457200" lvl="2"/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272133" y="-71075"/>
            <a:ext cx="8617552" cy="1525399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dobe Caslon Pro Semibold"/>
              </a:rPr>
              <a:t>Focus area 4: Education, cont.</a:t>
            </a:r>
            <a:endParaRPr lang="en-US" sz="3200" dirty="0">
              <a:latin typeface="Adobe Caslon Pro Semibol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0921" y="1406564"/>
            <a:ext cx="835876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charset="2"/>
              <a:buChar char="§"/>
            </a:pPr>
            <a:r>
              <a:rPr lang="en-US" sz="2000" dirty="0" smtClean="0"/>
              <a:t> Barriers to quality education:</a:t>
            </a:r>
          </a:p>
          <a:p>
            <a:endParaRPr lang="en-US" sz="2000" dirty="0" smtClean="0"/>
          </a:p>
          <a:p>
            <a:pPr lvl="1">
              <a:buFont typeface="Courier New"/>
              <a:buChar char="o"/>
            </a:pPr>
            <a:r>
              <a:rPr lang="en-US" sz="2000" dirty="0" smtClean="0"/>
              <a:t> Segregation, including into special schools.</a:t>
            </a:r>
          </a:p>
          <a:p>
            <a:pPr lvl="1">
              <a:buFont typeface="Courier New"/>
              <a:buChar char="o"/>
            </a:pPr>
            <a:r>
              <a:rPr lang="en-GB" sz="2000" dirty="0" smtClean="0"/>
              <a:t> Mono-cultural school environments.</a:t>
            </a:r>
          </a:p>
          <a:p>
            <a:pPr lvl="1">
              <a:buFont typeface="Courier New"/>
              <a:buChar char="o"/>
            </a:pPr>
            <a:r>
              <a:rPr lang="en-GB" sz="2000" dirty="0" smtClean="0"/>
              <a:t> Weak of diversity training of teachers and staff</a:t>
            </a:r>
            <a:endParaRPr lang="en-US" sz="2000" dirty="0" smtClean="0"/>
          </a:p>
          <a:p>
            <a:pPr lvl="1">
              <a:buFont typeface="Courier New"/>
              <a:buChar char="o"/>
            </a:pPr>
            <a:r>
              <a:rPr lang="en-US" sz="2000" dirty="0" smtClean="0"/>
              <a:t> </a:t>
            </a:r>
            <a:r>
              <a:rPr lang="en-GB" sz="2000" dirty="0" smtClean="0"/>
              <a:t>Stereotyping, prejudice, overt discrimination, and hostility. </a:t>
            </a:r>
          </a:p>
          <a:p>
            <a:pPr lvl="1">
              <a:buFont typeface="Courier New"/>
              <a:buChar char="o"/>
            </a:pPr>
            <a:r>
              <a:rPr lang="en-GB" sz="2000" dirty="0" smtClean="0"/>
              <a:t> Teachers expecting less and not involving parents</a:t>
            </a:r>
            <a:endParaRPr lang="en-US" sz="2000" dirty="0" smtClean="0"/>
          </a:p>
          <a:p>
            <a:pPr lvl="1">
              <a:buFont typeface="Courier New"/>
              <a:buChar char="o"/>
            </a:pPr>
            <a:r>
              <a:rPr lang="en-US" sz="2000" dirty="0" smtClean="0"/>
              <a:t> </a:t>
            </a:r>
            <a:r>
              <a:rPr lang="en-GB" sz="2000" dirty="0" smtClean="0"/>
              <a:t>Low level of educational attainment of Roma parents</a:t>
            </a:r>
            <a:endParaRPr lang="en-US" sz="2000" dirty="0" smtClean="0"/>
          </a:p>
          <a:p>
            <a:pPr lvl="1">
              <a:buFont typeface="Courier New"/>
              <a:buChar char="o"/>
            </a:pPr>
            <a:r>
              <a:rPr lang="en-US" sz="2000" dirty="0" smtClean="0"/>
              <a:t> </a:t>
            </a:r>
            <a:r>
              <a:rPr lang="en-GB" sz="2000" dirty="0" smtClean="0"/>
              <a:t>Low access to quality preschool, health services and nutrition.</a:t>
            </a:r>
            <a:endParaRPr lang="en-US" sz="2000" dirty="0" smtClean="0"/>
          </a:p>
          <a:p>
            <a:pPr lvl="1">
              <a:buFont typeface="Courier New"/>
              <a:buChar char="o"/>
            </a:pPr>
            <a:r>
              <a:rPr lang="en-US" sz="2000" dirty="0" smtClean="0"/>
              <a:t> </a:t>
            </a:r>
            <a:r>
              <a:rPr lang="en-GB" sz="2000" dirty="0" smtClean="0"/>
              <a:t>Lack of birth registration, documentation</a:t>
            </a:r>
            <a:endParaRPr lang="en-US" sz="2000" dirty="0" smtClean="0"/>
          </a:p>
          <a:p>
            <a:pPr lvl="1">
              <a:buFont typeface="Courier New"/>
              <a:buChar char="o"/>
            </a:pPr>
            <a:r>
              <a:rPr lang="en-US" sz="2000" dirty="0" smtClean="0"/>
              <a:t> </a:t>
            </a:r>
            <a:r>
              <a:rPr lang="en-GB" sz="2000" dirty="0" smtClean="0"/>
              <a:t>Costs of attendance</a:t>
            </a:r>
            <a:endParaRPr lang="en-US" sz="2000" dirty="0" smtClean="0"/>
          </a:p>
          <a:p>
            <a:pPr lvl="1">
              <a:buFont typeface="Courier New"/>
              <a:buChar char="o"/>
            </a:pPr>
            <a:r>
              <a:rPr lang="en-US" sz="2000" dirty="0" smtClean="0"/>
              <a:t> </a:t>
            </a:r>
            <a:r>
              <a:rPr lang="en-GB" sz="2000" dirty="0" smtClean="0"/>
              <a:t>Inadequate housing, poor sanitary conditions and school infrastructure</a:t>
            </a:r>
          </a:p>
          <a:p>
            <a:pPr lvl="1">
              <a:buFont typeface="Courier New"/>
              <a:buChar char="o"/>
            </a:pPr>
            <a:r>
              <a:rPr lang="en-GB" sz="2000" dirty="0" smtClean="0"/>
              <a:t> Geographic separation.</a:t>
            </a:r>
          </a:p>
          <a:p>
            <a:pPr lvl="1">
              <a:buFont typeface="Courier New"/>
              <a:buChar char="o"/>
            </a:pPr>
            <a:r>
              <a:rPr lang="en-GB" sz="2000" dirty="0" smtClean="0"/>
              <a:t> Lack of inter-</a:t>
            </a:r>
            <a:r>
              <a:rPr lang="en-GB" sz="2000" dirty="0" err="1" smtClean="0"/>
              <a:t>sectoral</a:t>
            </a:r>
            <a:r>
              <a:rPr lang="en-GB" sz="2000" dirty="0" smtClean="0"/>
              <a:t> approach to deal with multiple deprivations.</a:t>
            </a:r>
            <a:endParaRPr lang="en-US" sz="2000" dirty="0" smtClean="0"/>
          </a:p>
          <a:p>
            <a:pPr lvl="1">
              <a:buFont typeface="Courier New"/>
              <a:buChar char="o"/>
            </a:pPr>
            <a:endParaRPr lang="en-US" sz="2000" dirty="0" smtClean="0"/>
          </a:p>
          <a:p>
            <a:pPr lvl="1">
              <a:buFont typeface="Courier New"/>
              <a:buChar char="o"/>
            </a:pPr>
            <a:endParaRPr lang="en-US" sz="2000" dirty="0" smtClean="0"/>
          </a:p>
          <a:p>
            <a:pPr marL="457200" lvl="2"/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272133" y="-71075"/>
            <a:ext cx="8617552" cy="1525399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dobe Caslon Pro Semibold"/>
              </a:rPr>
              <a:t>Focus area 5: Child &amp; Youth Participation</a:t>
            </a:r>
            <a:endParaRPr lang="en-US" sz="3200" dirty="0">
              <a:latin typeface="Adobe Caslon Pro Semibol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0921" y="1406564"/>
            <a:ext cx="835876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charset="2"/>
              <a:buChar char="§"/>
            </a:pPr>
            <a:r>
              <a:rPr lang="en-US" sz="2000" dirty="0" smtClean="0"/>
              <a:t> </a:t>
            </a:r>
            <a:r>
              <a:rPr lang="en-GB" sz="2000" dirty="0" smtClean="0"/>
              <a:t>Through poverty, racial discrimination and age Roma children and youth are at a triple disadvantage in having their voices heard, and needs met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pPr>
              <a:buFont typeface="Wingdings" charset="2"/>
              <a:buChar char="§"/>
            </a:pPr>
            <a:r>
              <a:rPr lang="en-US" sz="2000" dirty="0" smtClean="0"/>
              <a:t> UNCRC Article 12: Children have a right to participate in decision making.</a:t>
            </a:r>
          </a:p>
          <a:p>
            <a:endParaRPr lang="en-US" sz="2000" dirty="0" smtClean="0"/>
          </a:p>
          <a:p>
            <a:pPr>
              <a:buFont typeface="Wingdings" charset="2"/>
              <a:buChar char="§"/>
            </a:pPr>
            <a:r>
              <a:rPr lang="en-US" sz="2000" dirty="0" smtClean="0"/>
              <a:t> Pathways for children and youth to participate are overwhelmingly missing.</a:t>
            </a:r>
          </a:p>
          <a:p>
            <a:endParaRPr lang="en-US" sz="2000" dirty="0" smtClean="0"/>
          </a:p>
          <a:p>
            <a:pPr>
              <a:buFont typeface="Wingdings" charset="2"/>
              <a:buChar char="§"/>
            </a:pPr>
            <a:r>
              <a:rPr lang="en-US" sz="2000" dirty="0" smtClean="0"/>
              <a:t> Some avenues for participation:</a:t>
            </a:r>
          </a:p>
          <a:p>
            <a:pPr lvl="1">
              <a:buFont typeface="Courier New"/>
              <a:buChar char="o"/>
            </a:pPr>
            <a:r>
              <a:rPr lang="en-US" sz="2000" dirty="0" smtClean="0"/>
              <a:t> Child and youth councils &amp; advisory groups.</a:t>
            </a:r>
          </a:p>
          <a:p>
            <a:pPr lvl="1">
              <a:buFont typeface="Courier New"/>
              <a:buChar char="o"/>
            </a:pPr>
            <a:r>
              <a:rPr lang="en-US" sz="2000" dirty="0" smtClean="0"/>
              <a:t> School children and youth boards/groups.</a:t>
            </a:r>
          </a:p>
          <a:p>
            <a:pPr lvl="1">
              <a:buFont typeface="Courier New"/>
              <a:buChar char="o"/>
            </a:pPr>
            <a:r>
              <a:rPr lang="en-US" sz="2000" dirty="0" smtClean="0"/>
              <a:t> Peer counseling in schools</a:t>
            </a:r>
          </a:p>
          <a:p>
            <a:pPr lvl="1">
              <a:buFont typeface="Courier New"/>
              <a:buChar char="o"/>
            </a:pPr>
            <a:r>
              <a:rPr lang="en-US" sz="2000" dirty="0" smtClean="0"/>
              <a:t> Non-formal forms of education</a:t>
            </a:r>
          </a:p>
          <a:p>
            <a:pPr lvl="1">
              <a:buFont typeface="Courier New"/>
              <a:buChar char="o"/>
            </a:pPr>
            <a:endParaRPr lang="en-US" sz="2000" dirty="0" smtClean="0"/>
          </a:p>
          <a:p>
            <a:pPr lvl="1">
              <a:buFont typeface="Courier New"/>
              <a:buChar char="o"/>
            </a:pPr>
            <a:endParaRPr lang="en-US" sz="2000" dirty="0" smtClean="0"/>
          </a:p>
          <a:p>
            <a:pPr marL="457200" lvl="2"/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272133" y="-71075"/>
            <a:ext cx="8617552" cy="1525399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dobe Caslon Pro Semibold"/>
              </a:rPr>
              <a:t>Review of Roma National Action Plans</a:t>
            </a:r>
            <a:endParaRPr lang="en-US" sz="3200" dirty="0">
              <a:latin typeface="Adobe Caslon Pro Semibol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0921" y="1134446"/>
            <a:ext cx="835876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charset="2"/>
              <a:buChar char="§"/>
            </a:pPr>
            <a:r>
              <a:rPr lang="en-US" sz="2000" dirty="0" smtClean="0"/>
              <a:t> Key messages:</a:t>
            </a:r>
          </a:p>
          <a:p>
            <a:endParaRPr lang="en-US" sz="2000" dirty="0" smtClean="0"/>
          </a:p>
          <a:p>
            <a:pPr>
              <a:buFont typeface="Courier New"/>
              <a:buChar char="o"/>
            </a:pPr>
            <a:r>
              <a:rPr lang="en-GB" sz="2000" dirty="0" smtClean="0"/>
              <a:t> A holistic, child-centred perspective is limited across the </a:t>
            </a:r>
            <a:r>
              <a:rPr lang="en-GB" sz="2000" dirty="0" err="1" smtClean="0"/>
              <a:t>NAPs</a:t>
            </a:r>
            <a:r>
              <a:rPr lang="en-GB" sz="2000" dirty="0" smtClean="0"/>
              <a:t>;</a:t>
            </a:r>
          </a:p>
          <a:p>
            <a:endParaRPr lang="en-US" sz="2000" dirty="0" smtClean="0"/>
          </a:p>
          <a:p>
            <a:pPr>
              <a:buFont typeface="Courier New"/>
              <a:buChar char="o"/>
            </a:pPr>
            <a:r>
              <a:rPr lang="en-US" sz="2000" dirty="0" smtClean="0"/>
              <a:t> </a:t>
            </a:r>
            <a:r>
              <a:rPr lang="en-GB" sz="2000" dirty="0" smtClean="0"/>
              <a:t>Proposed actions remain very general and difficult to monitor;</a:t>
            </a:r>
          </a:p>
          <a:p>
            <a:endParaRPr lang="en-US" sz="2000" dirty="0" smtClean="0"/>
          </a:p>
          <a:p>
            <a:pPr>
              <a:buFont typeface="Courier New"/>
              <a:buChar char="o"/>
            </a:pPr>
            <a:r>
              <a:rPr lang="en-US" sz="2000" dirty="0" smtClean="0"/>
              <a:t> </a:t>
            </a:r>
            <a:r>
              <a:rPr lang="en-GB" sz="2000" dirty="0" smtClean="0"/>
              <a:t>Focus is on education/ECDE, ignoring broader issues: family and parenting support (social services and benefits), child protection and child participation;</a:t>
            </a:r>
          </a:p>
          <a:p>
            <a:endParaRPr lang="en-US" sz="2000" dirty="0" smtClean="0"/>
          </a:p>
          <a:p>
            <a:pPr>
              <a:buFont typeface="Courier New"/>
              <a:buChar char="o"/>
            </a:pPr>
            <a:r>
              <a:rPr lang="en-US" sz="2000" dirty="0" smtClean="0"/>
              <a:t> </a:t>
            </a:r>
            <a:r>
              <a:rPr lang="en-GB" sz="2000" dirty="0" smtClean="0"/>
              <a:t>ECDE is mostly framed in the context of improving school readiness—services for 0-3s including pre- and post-natal care, mother and baby clubs missing;</a:t>
            </a:r>
          </a:p>
          <a:p>
            <a:endParaRPr lang="en-US" sz="2000" dirty="0" smtClean="0"/>
          </a:p>
          <a:p>
            <a:pPr>
              <a:buFont typeface="Courier New"/>
              <a:buChar char="o"/>
            </a:pPr>
            <a:r>
              <a:rPr lang="en-US" sz="2000" dirty="0" smtClean="0"/>
              <a:t> </a:t>
            </a:r>
            <a:r>
              <a:rPr lang="en-GB" sz="2000" dirty="0" smtClean="0"/>
              <a:t>A more holistic approach in education is needed across most countries;</a:t>
            </a:r>
          </a:p>
          <a:p>
            <a:endParaRPr lang="en-US" sz="2000" dirty="0" smtClean="0"/>
          </a:p>
          <a:p>
            <a:pPr>
              <a:buFont typeface="Courier New"/>
              <a:buChar char="o"/>
            </a:pPr>
            <a:r>
              <a:rPr lang="en-US" sz="2000" dirty="0" smtClean="0"/>
              <a:t> </a:t>
            </a:r>
            <a:r>
              <a:rPr lang="en-GB" sz="2000" dirty="0" smtClean="0"/>
              <a:t>In general Old Member States (with the exception of Finland) appear not to have taken the process seriously and actions are, at best, ill-defined, at worst threaten to exacerbate the problems.</a:t>
            </a:r>
            <a:endParaRPr lang="en-US" sz="2000" dirty="0" smtClean="0"/>
          </a:p>
          <a:p>
            <a:pPr lvl="1">
              <a:buFont typeface="Courier New"/>
              <a:buChar char="o"/>
            </a:pPr>
            <a:endParaRPr lang="en-US" sz="2000" dirty="0" smtClean="0"/>
          </a:p>
          <a:p>
            <a:pPr marL="457200" lvl="2"/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dobe Caslon Pro Semibold"/>
              </a:rPr>
              <a:t>Thank You!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0920" y="278791"/>
            <a:ext cx="8065176" cy="1525399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dobe Caslon Pro Semibold"/>
              </a:rPr>
              <a:t>Eurochild report on Roma children</a:t>
            </a:r>
            <a:endParaRPr lang="en-US" sz="3200" dirty="0">
              <a:latin typeface="Adobe Caslon Pro Semibold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5169" y="1595424"/>
            <a:ext cx="7279577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charset="2"/>
              <a:buChar char="§"/>
            </a:pPr>
            <a:r>
              <a:rPr lang="en-US" sz="2000" dirty="0" smtClean="0"/>
              <a:t> Two priority policy areas: child poverty and Roma integration.</a:t>
            </a:r>
          </a:p>
          <a:p>
            <a:endParaRPr lang="en-US" sz="2000" dirty="0" smtClean="0"/>
          </a:p>
          <a:p>
            <a:pPr>
              <a:buFont typeface="Wingdings" charset="2"/>
              <a:buChar char="§"/>
            </a:pPr>
            <a:r>
              <a:rPr lang="en-US" sz="2000" dirty="0" smtClean="0"/>
              <a:t>Main Objectives: </a:t>
            </a:r>
          </a:p>
          <a:p>
            <a:pPr lvl="1">
              <a:buFont typeface="Courier New"/>
              <a:buChar char="o"/>
            </a:pPr>
            <a:r>
              <a:rPr lang="en-US" sz="2000" dirty="0"/>
              <a:t> </a:t>
            </a:r>
            <a:r>
              <a:rPr lang="en-US" sz="2000" dirty="0" smtClean="0"/>
              <a:t>Shed light on barriers faced by Roma children and families; </a:t>
            </a:r>
          </a:p>
          <a:p>
            <a:pPr lvl="1">
              <a:buFont typeface="Courier New"/>
              <a:buChar char="o"/>
            </a:pPr>
            <a:r>
              <a:rPr lang="en-US" sz="2000" dirty="0" smtClean="0"/>
              <a:t> Help national and EU </a:t>
            </a:r>
            <a:r>
              <a:rPr lang="en-US" sz="2000" smtClean="0"/>
              <a:t>policy makers </a:t>
            </a:r>
            <a:r>
              <a:rPr lang="en-US" sz="2000" dirty="0" smtClean="0"/>
              <a:t>continue reforms.</a:t>
            </a:r>
          </a:p>
          <a:p>
            <a:pPr lvl="1">
              <a:buFont typeface="Courier New"/>
              <a:buChar char="o"/>
            </a:pPr>
            <a:endParaRPr lang="en-US" sz="2000" dirty="0" smtClean="0"/>
          </a:p>
          <a:p>
            <a:pPr marL="0" lvl="1">
              <a:buFont typeface="Wingdings" charset="2"/>
              <a:buChar char="§"/>
            </a:pPr>
            <a:r>
              <a:rPr lang="en-US" sz="2000" dirty="0" smtClean="0"/>
              <a:t> Five Focus Areas:</a:t>
            </a:r>
          </a:p>
          <a:p>
            <a:pPr marL="457200" lvl="2">
              <a:buFont typeface="Courier New"/>
              <a:buChar char="o"/>
            </a:pPr>
            <a:r>
              <a:rPr lang="en-US" sz="2000" dirty="0" smtClean="0"/>
              <a:t> Early childhood;</a:t>
            </a:r>
          </a:p>
          <a:p>
            <a:pPr marL="457200" lvl="2">
              <a:buFont typeface="Courier New"/>
              <a:buChar char="o"/>
            </a:pPr>
            <a:r>
              <a:rPr lang="en-US" sz="2000" dirty="0" smtClean="0"/>
              <a:t> Children in alternative care;</a:t>
            </a:r>
          </a:p>
          <a:p>
            <a:pPr marL="457200" lvl="2">
              <a:buFont typeface="Courier New"/>
              <a:buChar char="o"/>
            </a:pPr>
            <a:r>
              <a:rPr lang="en-US" sz="2000" dirty="0" smtClean="0"/>
              <a:t> Family and parenting support;</a:t>
            </a:r>
          </a:p>
          <a:p>
            <a:pPr marL="457200" lvl="2">
              <a:buFont typeface="Courier New"/>
              <a:buChar char="o"/>
            </a:pPr>
            <a:r>
              <a:rPr lang="en-US" sz="2000" dirty="0" smtClean="0"/>
              <a:t> Education;</a:t>
            </a:r>
          </a:p>
          <a:p>
            <a:pPr marL="457200" lvl="2">
              <a:buFont typeface="Courier New"/>
              <a:buChar char="o"/>
            </a:pPr>
            <a:r>
              <a:rPr lang="en-US" sz="2000" dirty="0" smtClean="0"/>
              <a:t> Child and youth participation</a:t>
            </a:r>
          </a:p>
          <a:p>
            <a:pPr marL="457200" lvl="2"/>
            <a:endParaRPr lang="en-US" sz="2000" dirty="0" smtClean="0"/>
          </a:p>
          <a:p>
            <a:pPr marL="0" lvl="2">
              <a:buFont typeface="Wingdings" charset="2"/>
              <a:buChar char="§"/>
            </a:pPr>
            <a:r>
              <a:rPr lang="en-US" sz="2000" dirty="0" smtClean="0"/>
              <a:t> Looks at both old and new member states.</a:t>
            </a:r>
          </a:p>
          <a:p>
            <a:pPr marL="0" lvl="2">
              <a:buFont typeface="Wingdings" charset="2"/>
              <a:buChar char="§"/>
            </a:pPr>
            <a:endParaRPr lang="en-US" sz="2000" dirty="0" smtClean="0"/>
          </a:p>
          <a:p>
            <a:pPr marL="0" lvl="2">
              <a:buFont typeface="Wingdings" charset="2"/>
              <a:buChar char="§"/>
            </a:pPr>
            <a:r>
              <a:rPr lang="en-US" sz="2000" dirty="0" smtClean="0"/>
              <a:t> Cover concerns of migrant and non-migrant Roma children.</a:t>
            </a:r>
          </a:p>
          <a:p>
            <a:pPr marL="0" lvl="2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30920" y="278791"/>
            <a:ext cx="8065176" cy="1525399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dobe Caslon Pro Semibold"/>
              </a:rPr>
              <a:t>Child poverty in Europe</a:t>
            </a:r>
            <a:endParaRPr lang="en-US" sz="3200" dirty="0">
              <a:latin typeface="Adobe Caslon Pro Semibol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5169" y="2184044"/>
            <a:ext cx="727957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charset="2"/>
              <a:buChar char="§"/>
            </a:pPr>
            <a:r>
              <a:rPr lang="en-US" sz="2000" dirty="0" smtClean="0"/>
              <a:t> Children particularly vulnerable to the deprivations of poverty.</a:t>
            </a:r>
          </a:p>
          <a:p>
            <a:pPr lvl="1">
              <a:buFont typeface="Courier New"/>
              <a:buChar char="o"/>
            </a:pPr>
            <a:r>
              <a:rPr lang="en-US" sz="2000" dirty="0" smtClean="0"/>
              <a:t> Hits them harder in the short term with longer lasting effects.</a:t>
            </a:r>
          </a:p>
          <a:p>
            <a:pPr lvl="1">
              <a:buFont typeface="Courier New"/>
              <a:buChar char="o"/>
            </a:pPr>
            <a:endParaRPr lang="en-US" sz="2000" dirty="0" smtClean="0"/>
          </a:p>
          <a:p>
            <a:pPr marL="0" lvl="1">
              <a:buFont typeface="Wingdings" charset="2"/>
              <a:buChar char="§"/>
            </a:pPr>
            <a:r>
              <a:rPr lang="en-US" sz="2000" dirty="0" smtClean="0"/>
              <a:t> Poverty among children is 19%, above 16% of general population.</a:t>
            </a:r>
          </a:p>
          <a:p>
            <a:pPr marL="0" lvl="1"/>
            <a:endParaRPr lang="en-US" sz="2000" dirty="0" smtClean="0"/>
          </a:p>
          <a:p>
            <a:pPr marL="0" lvl="1">
              <a:buFont typeface="Wingdings" charset="2"/>
              <a:buChar char="§"/>
            </a:pPr>
            <a:r>
              <a:rPr lang="en-US" sz="2000" dirty="0" smtClean="0"/>
              <a:t> At risk poverty rate of children in some CSEE countries is 50%.</a:t>
            </a:r>
          </a:p>
          <a:p>
            <a:pPr marL="0" lvl="1"/>
            <a:endParaRPr lang="en-US" sz="2000" dirty="0" smtClean="0"/>
          </a:p>
          <a:p>
            <a:pPr marL="0" lvl="1">
              <a:buFont typeface="Wingdings" charset="2"/>
              <a:buChar char="§"/>
            </a:pPr>
            <a:r>
              <a:rPr lang="en-US" sz="2000" dirty="0" smtClean="0"/>
              <a:t> These percentages are much higher for Roma children.</a:t>
            </a:r>
          </a:p>
          <a:p>
            <a:pPr marL="0" lvl="2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30920" y="-187697"/>
            <a:ext cx="8065176" cy="1525399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dobe Caslon Pro Semibold"/>
              </a:rPr>
              <a:t>Roma poverty and social exclusion</a:t>
            </a:r>
            <a:endParaRPr lang="en-US" sz="3200" dirty="0">
              <a:latin typeface="Adobe Caslon Pro Semibol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0482" y="1153257"/>
            <a:ext cx="780561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charset="2"/>
              <a:buChar char="§"/>
            </a:pPr>
            <a:r>
              <a:rPr lang="en-US" sz="2000" dirty="0" smtClean="0"/>
              <a:t> Roma poverty reaches as much as 10x higher then general population.</a:t>
            </a:r>
          </a:p>
          <a:p>
            <a:endParaRPr lang="en-US" sz="2000" dirty="0" smtClean="0"/>
          </a:p>
          <a:p>
            <a:pPr>
              <a:buFont typeface="Wingdings" charset="2"/>
              <a:buChar char="§"/>
            </a:pPr>
            <a:r>
              <a:rPr lang="en-US" sz="2000" dirty="0" smtClean="0"/>
              <a:t> Unemployment reaches upwards of 80-90% in some regions.</a:t>
            </a:r>
          </a:p>
          <a:p>
            <a:pPr lvl="1">
              <a:buFont typeface="Courier New"/>
              <a:buChar char="o"/>
            </a:pPr>
            <a:endParaRPr lang="en-US" sz="2000" dirty="0" smtClean="0"/>
          </a:p>
          <a:p>
            <a:pPr marL="0" lvl="1">
              <a:buFont typeface="Wingdings" charset="2"/>
              <a:buChar char="§"/>
            </a:pPr>
            <a:r>
              <a:rPr lang="en-US" sz="2000" dirty="0" smtClean="0"/>
              <a:t> Poverty and other discrimination and exclusion issues translate to:</a:t>
            </a:r>
          </a:p>
          <a:p>
            <a:pPr marL="457200" lvl="2">
              <a:buFont typeface="Courier New"/>
              <a:buChar char="o"/>
            </a:pPr>
            <a:r>
              <a:rPr lang="en-US" sz="2000" dirty="0" smtClean="0"/>
              <a:t> Shorter life expectancy.</a:t>
            </a:r>
          </a:p>
          <a:p>
            <a:pPr marL="457200" lvl="2">
              <a:buFont typeface="Courier New"/>
              <a:buChar char="o"/>
            </a:pPr>
            <a:r>
              <a:rPr lang="en-US" sz="2000" dirty="0" smtClean="0"/>
              <a:t> Higher infant mortality (sometimes 6x higher then average)</a:t>
            </a:r>
          </a:p>
          <a:p>
            <a:pPr marL="457200" lvl="2">
              <a:buFont typeface="Courier New"/>
              <a:buChar char="o"/>
            </a:pPr>
            <a:r>
              <a:rPr lang="en-US" sz="2000" dirty="0" smtClean="0"/>
              <a:t> Children who are more vulnerable to exploitation.</a:t>
            </a:r>
          </a:p>
          <a:p>
            <a:pPr marL="457200" lvl="2">
              <a:buFont typeface="Courier New"/>
              <a:buChar char="o"/>
            </a:pPr>
            <a:r>
              <a:rPr lang="en-US" sz="2000" dirty="0" smtClean="0"/>
              <a:t> Other negative impacts.</a:t>
            </a:r>
          </a:p>
          <a:p>
            <a:pPr marL="0" lvl="1"/>
            <a:endParaRPr lang="en-US" sz="2000" dirty="0" smtClean="0"/>
          </a:p>
          <a:p>
            <a:pPr marL="0" lvl="1">
              <a:buFont typeface="Wingdings" charset="2"/>
              <a:buChar char="§"/>
            </a:pPr>
            <a:r>
              <a:rPr lang="en-US" sz="2000" dirty="0" smtClean="0"/>
              <a:t> Roma women and girls suffer poverty unequally from the men.</a:t>
            </a:r>
          </a:p>
          <a:p>
            <a:pPr marL="0" lvl="1"/>
            <a:endParaRPr lang="en-US" sz="2000" dirty="0" smtClean="0"/>
          </a:p>
          <a:p>
            <a:pPr marL="0" lvl="1">
              <a:buFont typeface="Wingdings" charset="2"/>
              <a:buChar char="§"/>
            </a:pPr>
            <a:r>
              <a:rPr lang="en-US" sz="2000" dirty="0" smtClean="0"/>
              <a:t> Migrant Roma families face additional challenges.</a:t>
            </a:r>
          </a:p>
          <a:p>
            <a:pPr marL="0" lvl="1"/>
            <a:endParaRPr lang="en-US" sz="2000" dirty="0" smtClean="0"/>
          </a:p>
          <a:p>
            <a:pPr marL="0" lvl="1">
              <a:buFont typeface="Wingdings" charset="2"/>
              <a:buChar char="§"/>
            </a:pPr>
            <a:r>
              <a:rPr lang="en-US" sz="2000" dirty="0" smtClean="0"/>
              <a:t> Economic crisis with rise in racist violence is exacerbating the situation.</a:t>
            </a:r>
          </a:p>
          <a:p>
            <a:pPr marL="0" lvl="1"/>
            <a:endParaRPr lang="en-US" sz="2000" dirty="0" smtClean="0"/>
          </a:p>
          <a:p>
            <a:pPr marL="0" lvl="1">
              <a:buFont typeface="Wingdings" charset="2"/>
              <a:buChar char="§"/>
            </a:pPr>
            <a:r>
              <a:rPr lang="en-US" sz="2000" dirty="0" smtClean="0"/>
              <a:t> The poverty is long term and intergenerational.</a:t>
            </a:r>
          </a:p>
          <a:p>
            <a:pPr marL="0" lvl="2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30920" y="-71075"/>
            <a:ext cx="8065176" cy="1525399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dobe Caslon Pro Semibold"/>
              </a:rPr>
              <a:t>Focus area 1: Roma early childhood </a:t>
            </a:r>
            <a:endParaRPr lang="en-US" sz="3200" dirty="0">
              <a:latin typeface="Adobe Caslon Pro Semibol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0921" y="1251068"/>
            <a:ext cx="835876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charset="2"/>
              <a:buChar char="§"/>
            </a:pPr>
            <a:r>
              <a:rPr lang="en-US" sz="2000" dirty="0" smtClean="0"/>
              <a:t> Most important developmental phase.</a:t>
            </a:r>
          </a:p>
          <a:p>
            <a:endParaRPr lang="en-US" sz="2000" dirty="0" smtClean="0"/>
          </a:p>
          <a:p>
            <a:pPr>
              <a:buFont typeface="Wingdings" charset="2"/>
              <a:buChar char="§"/>
            </a:pPr>
            <a:r>
              <a:rPr lang="en-US" sz="2000" dirty="0" smtClean="0"/>
              <a:t> EU has increasing recognized the importance of ECDE to improve inclusion.</a:t>
            </a:r>
          </a:p>
          <a:p>
            <a:pPr lvl="1">
              <a:buFont typeface="Courier New"/>
              <a:buChar char="o"/>
            </a:pPr>
            <a:r>
              <a:rPr lang="en-US" sz="2000" dirty="0" smtClean="0"/>
              <a:t> Being born into impoverished household = severe disadvantage.</a:t>
            </a:r>
          </a:p>
          <a:p>
            <a:pPr lvl="1">
              <a:buFont typeface="Courier New"/>
              <a:buChar char="o"/>
            </a:pPr>
            <a:r>
              <a:rPr lang="en-US" sz="2000" dirty="0" smtClean="0"/>
              <a:t> Disadvantage can start even before birth.</a:t>
            </a:r>
          </a:p>
          <a:p>
            <a:pPr lvl="1">
              <a:buFont typeface="Courier New"/>
              <a:buChar char="o"/>
            </a:pPr>
            <a:endParaRPr lang="en-US" sz="2000" dirty="0" smtClean="0"/>
          </a:p>
          <a:p>
            <a:pPr marL="0" lvl="1">
              <a:buFont typeface="Wingdings" charset="2"/>
              <a:buChar char="§"/>
            </a:pPr>
            <a:r>
              <a:rPr lang="en-US" sz="2000" dirty="0" smtClean="0"/>
              <a:t> Access to services providing an equal start are often out of reach.</a:t>
            </a:r>
          </a:p>
          <a:p>
            <a:pPr marL="0" lvl="1"/>
            <a:endParaRPr lang="en-US" sz="2000" dirty="0" smtClean="0"/>
          </a:p>
          <a:p>
            <a:pPr marL="0" lvl="1">
              <a:buFont typeface="Wingdings" charset="2"/>
              <a:buChar char="§"/>
            </a:pPr>
            <a:r>
              <a:rPr lang="en-US" sz="2000" dirty="0" smtClean="0"/>
              <a:t> Before birth:</a:t>
            </a:r>
          </a:p>
          <a:p>
            <a:pPr marL="457200" lvl="2">
              <a:buFont typeface="Courier New"/>
              <a:buChar char="o"/>
            </a:pPr>
            <a:r>
              <a:rPr lang="en-US" sz="2000" dirty="0" smtClean="0"/>
              <a:t> Mothers not able to access prenatal care.</a:t>
            </a:r>
          </a:p>
          <a:p>
            <a:pPr marL="457200" lvl="2">
              <a:buFont typeface="Courier New"/>
              <a:buChar char="o"/>
            </a:pPr>
            <a:r>
              <a:rPr lang="en-US" sz="2000" dirty="0" smtClean="0"/>
              <a:t> Illiteracy among Roma women, contributes to lack of information.</a:t>
            </a:r>
          </a:p>
          <a:p>
            <a:pPr marL="457200" lvl="2"/>
            <a:endParaRPr lang="en-US" sz="2000" dirty="0" smtClean="0"/>
          </a:p>
          <a:p>
            <a:pPr marL="0" lvl="2">
              <a:buFont typeface="Wingdings" charset="2"/>
              <a:buChar char="§"/>
            </a:pPr>
            <a:r>
              <a:rPr lang="en-US" sz="2000" dirty="0" smtClean="0"/>
              <a:t> After birth:</a:t>
            </a:r>
          </a:p>
          <a:p>
            <a:pPr marL="457200" lvl="3">
              <a:buFont typeface="Courier New"/>
              <a:buChar char="o"/>
            </a:pPr>
            <a:r>
              <a:rPr lang="en-US" sz="2000" dirty="0" smtClean="0"/>
              <a:t> Roma children have much lower kindergarten enrollment rates.</a:t>
            </a:r>
          </a:p>
          <a:p>
            <a:pPr marL="457200" lvl="3">
              <a:buFont typeface="Courier New"/>
              <a:buChar char="o"/>
            </a:pPr>
            <a:r>
              <a:rPr lang="en-US" sz="2000" dirty="0" smtClean="0"/>
              <a:t> Elimination of kindergartens and crèches in New Member States.</a:t>
            </a:r>
          </a:p>
          <a:p>
            <a:pPr marL="457200" lvl="3">
              <a:buFont typeface="Courier New"/>
              <a:buChar char="o"/>
            </a:pPr>
            <a:r>
              <a:rPr lang="en-US" sz="2000" dirty="0" smtClean="0"/>
              <a:t> No effective improvement in Roma ECDE services though EU policy.</a:t>
            </a:r>
          </a:p>
          <a:p>
            <a:pPr marL="457200" lvl="3">
              <a:buFont typeface="Courier New"/>
              <a:buChar char="o"/>
            </a:pPr>
            <a:r>
              <a:rPr lang="en-US" sz="2000" dirty="0" smtClean="0"/>
              <a:t> Coverage of Roma children under 3 the worst.</a:t>
            </a:r>
          </a:p>
          <a:p>
            <a:pPr marL="0" lvl="2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30920" y="-71075"/>
            <a:ext cx="8065176" cy="1525399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dobe Caslon Pro Semibold"/>
              </a:rPr>
              <a:t>Focus area 1: Roma early childhood cont. </a:t>
            </a:r>
            <a:endParaRPr lang="en-US" sz="3200" dirty="0">
              <a:latin typeface="Adobe Caslon Pro Semibol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9886" y="1251068"/>
            <a:ext cx="853979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charset="2"/>
              <a:buChar char="§"/>
            </a:pPr>
            <a:r>
              <a:rPr lang="en-US" sz="2000" dirty="0" smtClean="0"/>
              <a:t> Barriers to quality kindergarten enrollment:</a:t>
            </a:r>
          </a:p>
          <a:p>
            <a:endParaRPr lang="en-US" sz="2000" dirty="0" smtClean="0"/>
          </a:p>
          <a:p>
            <a:pPr lvl="1">
              <a:buFont typeface="Courier New"/>
              <a:buChar char="o"/>
            </a:pPr>
            <a:r>
              <a:rPr lang="en-US" sz="2000" dirty="0" smtClean="0"/>
              <a:t> Lack of birth registration.</a:t>
            </a:r>
          </a:p>
          <a:p>
            <a:pPr lvl="1"/>
            <a:endParaRPr lang="en-US" sz="2000" dirty="0" smtClean="0"/>
          </a:p>
          <a:p>
            <a:pPr lvl="1">
              <a:buFont typeface="Courier New"/>
              <a:buChar char="o"/>
            </a:pPr>
            <a:r>
              <a:rPr lang="en-US" sz="2000" dirty="0" smtClean="0"/>
              <a:t> Poverty and deprived community environments—remote regions, costs.</a:t>
            </a:r>
          </a:p>
          <a:p>
            <a:pPr lvl="1"/>
            <a:endParaRPr lang="en-US" sz="2000" dirty="0" smtClean="0"/>
          </a:p>
          <a:p>
            <a:pPr lvl="1">
              <a:buFont typeface="Courier New"/>
              <a:buChar char="o"/>
            </a:pPr>
            <a:r>
              <a:rPr lang="en-US" sz="2000" dirty="0" smtClean="0"/>
              <a:t> Segregation and special school—affects quality.</a:t>
            </a:r>
          </a:p>
          <a:p>
            <a:pPr lvl="1"/>
            <a:endParaRPr lang="en-US" sz="2000" dirty="0" smtClean="0"/>
          </a:p>
          <a:p>
            <a:pPr lvl="1">
              <a:buFont typeface="Courier New"/>
              <a:buChar char="o"/>
            </a:pPr>
            <a:r>
              <a:rPr lang="en-US" sz="2000" dirty="0" smtClean="0"/>
              <a:t> Discrimination.</a:t>
            </a:r>
          </a:p>
          <a:p>
            <a:pPr lvl="1"/>
            <a:endParaRPr lang="en-US" sz="2000" dirty="0" smtClean="0"/>
          </a:p>
          <a:p>
            <a:pPr lvl="1">
              <a:buFont typeface="Courier New"/>
              <a:buChar char="o"/>
            </a:pPr>
            <a:r>
              <a:rPr lang="en-US" sz="2000" dirty="0" smtClean="0"/>
              <a:t> Mono-cultural school environments.</a:t>
            </a:r>
          </a:p>
          <a:p>
            <a:pPr lvl="1"/>
            <a:endParaRPr lang="en-US" sz="2000" dirty="0" smtClean="0"/>
          </a:p>
          <a:p>
            <a:pPr lvl="1">
              <a:buFont typeface="Courier New"/>
              <a:buChar char="o"/>
            </a:pPr>
            <a:r>
              <a:rPr lang="en-US" sz="2000" dirty="0" smtClean="0"/>
              <a:t> Lack of parental involvement and awareness.</a:t>
            </a:r>
          </a:p>
          <a:p>
            <a:pPr lvl="1"/>
            <a:endParaRPr lang="en-US" sz="2000" dirty="0" smtClean="0"/>
          </a:p>
          <a:p>
            <a:pPr lvl="1">
              <a:buFont typeface="Courier New"/>
              <a:buChar char="o"/>
            </a:pPr>
            <a:r>
              <a:rPr lang="en-US" sz="2000" dirty="0" smtClean="0"/>
              <a:t> Services not fully developed to meet the needs of severely disadvantaged.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30920" y="-71075"/>
            <a:ext cx="8065176" cy="1525399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dobe Caslon Pro Semibold"/>
              </a:rPr>
              <a:t>Focus area 2: Family &amp; Parenting Support </a:t>
            </a:r>
            <a:endParaRPr lang="en-US" sz="3200" dirty="0">
              <a:latin typeface="Adobe Caslon Pro Semibol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0921" y="1251068"/>
            <a:ext cx="835876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charset="2"/>
              <a:buChar char="§"/>
            </a:pPr>
            <a:r>
              <a:rPr lang="en-US" sz="2000" dirty="0" smtClean="0"/>
              <a:t> Family services and parental support important for at risk families.</a:t>
            </a:r>
          </a:p>
          <a:p>
            <a:endParaRPr lang="en-US" sz="2000" dirty="0" smtClean="0"/>
          </a:p>
          <a:p>
            <a:pPr>
              <a:buFont typeface="Wingdings" charset="2"/>
              <a:buChar char="§"/>
            </a:pPr>
            <a:r>
              <a:rPr lang="en-US" sz="2000" dirty="0" smtClean="0"/>
              <a:t> Overall EU lacks coherent position on family policy and social services.</a:t>
            </a:r>
          </a:p>
          <a:p>
            <a:endParaRPr lang="en-US" sz="2000" dirty="0" smtClean="0"/>
          </a:p>
          <a:p>
            <a:pPr>
              <a:buFont typeface="Wingdings" charset="2"/>
              <a:buChar char="§"/>
            </a:pPr>
            <a:r>
              <a:rPr lang="en-US" sz="2000" dirty="0" smtClean="0"/>
              <a:t> NMS have eroded social assistance, economic crisis also negatively impacting.</a:t>
            </a:r>
          </a:p>
          <a:p>
            <a:endParaRPr lang="en-US" sz="2000" dirty="0" smtClean="0"/>
          </a:p>
          <a:p>
            <a:pPr>
              <a:buFont typeface="Wingdings" charset="2"/>
              <a:buChar char="§"/>
            </a:pPr>
            <a:r>
              <a:rPr lang="en-US" sz="2000" dirty="0" smtClean="0"/>
              <a:t> Parental support mostly attached to improving preschool enrolment.</a:t>
            </a:r>
          </a:p>
          <a:p>
            <a:endParaRPr lang="en-US" sz="2000" dirty="0" smtClean="0"/>
          </a:p>
          <a:p>
            <a:pPr>
              <a:buFont typeface="Wingdings" charset="2"/>
              <a:buChar char="§"/>
            </a:pPr>
            <a:r>
              <a:rPr lang="en-US" sz="2000" dirty="0" smtClean="0"/>
              <a:t>  World Bank: low levels of social assistance among Roma.</a:t>
            </a:r>
          </a:p>
          <a:p>
            <a:pPr lvl="1"/>
            <a:endParaRPr lang="en-US" sz="2000" dirty="0" smtClean="0"/>
          </a:p>
          <a:p>
            <a:pPr>
              <a:buFont typeface="Wingdings" charset="2"/>
              <a:buChar char="§"/>
            </a:pPr>
            <a:r>
              <a:rPr lang="en-US" sz="2000" dirty="0" smtClean="0"/>
              <a:t> Services do not account for multiple deprivations.</a:t>
            </a:r>
          </a:p>
          <a:p>
            <a:endParaRPr lang="en-US" sz="2000" dirty="0" smtClean="0"/>
          </a:p>
          <a:p>
            <a:pPr>
              <a:buFont typeface="Wingdings" charset="2"/>
              <a:buChar char="§"/>
            </a:pPr>
            <a:r>
              <a:rPr lang="en-US" sz="2000" dirty="0" smtClean="0"/>
              <a:t> Services and assistance often favor smaller families.</a:t>
            </a:r>
          </a:p>
          <a:p>
            <a:endParaRPr lang="en-US" sz="2000" dirty="0" smtClean="0"/>
          </a:p>
          <a:p>
            <a:pPr>
              <a:buFont typeface="Wingdings" charset="2"/>
              <a:buChar char="§"/>
            </a:pPr>
            <a:r>
              <a:rPr lang="en-US" sz="2000" dirty="0" smtClean="0"/>
              <a:t> In NMS, services are often not preventative; aiming to keep families together.</a:t>
            </a:r>
          </a:p>
          <a:p>
            <a:pPr lvl="1">
              <a:buFont typeface="Courier New"/>
              <a:buChar char="o"/>
            </a:pPr>
            <a:r>
              <a:rPr lang="en-US" sz="2000" dirty="0" smtClean="0"/>
              <a:t> Lack of assistance puts Roma children at higher risk of separation.</a:t>
            </a:r>
          </a:p>
          <a:p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30920" y="-122907"/>
            <a:ext cx="8065176" cy="1525399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dobe Caslon Pro Semibold"/>
              </a:rPr>
              <a:t>Focus area 2:  </a:t>
            </a:r>
            <a:br>
              <a:rPr lang="en-US" sz="3200" dirty="0" smtClean="0">
                <a:latin typeface="Adobe Caslon Pro Semibold"/>
              </a:rPr>
            </a:br>
            <a:r>
              <a:rPr lang="en-US" sz="3200" dirty="0" smtClean="0">
                <a:latin typeface="Adobe Caslon Pro Semibold"/>
              </a:rPr>
              <a:t>Family &amp; Parenting Support, cont.</a:t>
            </a:r>
            <a:endParaRPr lang="en-US" sz="3200" dirty="0">
              <a:latin typeface="Adobe Caslon Pro Semibol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0921" y="1354732"/>
            <a:ext cx="835876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charset="2"/>
              <a:buChar char="§"/>
            </a:pPr>
            <a:r>
              <a:rPr lang="en-US" sz="2000" dirty="0" smtClean="0"/>
              <a:t> Barriers to accessing quality social services and benefits:</a:t>
            </a:r>
          </a:p>
          <a:p>
            <a:endParaRPr lang="en-US" sz="2000" dirty="0" smtClean="0"/>
          </a:p>
          <a:p>
            <a:pPr lvl="1">
              <a:buFont typeface="Courier New"/>
              <a:buChar char="o"/>
            </a:pPr>
            <a:r>
              <a:rPr lang="en-US" sz="2000" dirty="0" smtClean="0"/>
              <a:t> Discrimination among social workers.</a:t>
            </a:r>
          </a:p>
          <a:p>
            <a:pPr lvl="1"/>
            <a:endParaRPr lang="en-US" sz="2000" dirty="0" smtClean="0"/>
          </a:p>
          <a:p>
            <a:pPr lvl="1">
              <a:buFont typeface="Courier New"/>
              <a:buChar char="o"/>
            </a:pPr>
            <a:r>
              <a:rPr lang="en-US" sz="2000" dirty="0" smtClean="0"/>
              <a:t> Laws and policies that disqualify them.</a:t>
            </a:r>
          </a:p>
          <a:p>
            <a:pPr lvl="1"/>
            <a:endParaRPr lang="en-US" sz="2000" dirty="0" smtClean="0"/>
          </a:p>
          <a:p>
            <a:pPr lvl="1">
              <a:buFont typeface="Courier New"/>
              <a:buChar char="o"/>
            </a:pPr>
            <a:r>
              <a:rPr lang="en-US" sz="2000" dirty="0" smtClean="0"/>
              <a:t> Geographic segregation.</a:t>
            </a:r>
          </a:p>
          <a:p>
            <a:pPr lvl="1"/>
            <a:endParaRPr lang="en-US" sz="2000" dirty="0" smtClean="0"/>
          </a:p>
          <a:p>
            <a:pPr lvl="1">
              <a:buFont typeface="Courier New"/>
              <a:buChar char="o"/>
            </a:pPr>
            <a:r>
              <a:rPr lang="en-US" sz="2000" dirty="0" smtClean="0"/>
              <a:t> Lack of documentation.</a:t>
            </a:r>
          </a:p>
          <a:p>
            <a:pPr lvl="1"/>
            <a:endParaRPr lang="en-US" sz="2000" dirty="0" smtClean="0"/>
          </a:p>
          <a:p>
            <a:pPr lvl="1">
              <a:buFont typeface="Courier New"/>
              <a:buChar char="o"/>
            </a:pPr>
            <a:r>
              <a:rPr lang="en-US" sz="2000" dirty="0" smtClean="0"/>
              <a:t> Miscommunication with service providers.</a:t>
            </a:r>
          </a:p>
          <a:p>
            <a:pPr lvl="1"/>
            <a:endParaRPr lang="en-US" sz="2000" dirty="0" smtClean="0"/>
          </a:p>
          <a:p>
            <a:pPr lvl="1">
              <a:buFont typeface="Courier New"/>
              <a:buChar char="o"/>
            </a:pPr>
            <a:r>
              <a:rPr lang="en-US" sz="2000" dirty="0" smtClean="0"/>
              <a:t> Roma less informed and aware of services and assistance.</a:t>
            </a:r>
          </a:p>
          <a:p>
            <a:pPr lvl="1"/>
            <a:endParaRPr lang="en-US" sz="2000" dirty="0" smtClean="0"/>
          </a:p>
          <a:p>
            <a:pPr lvl="1">
              <a:buFont typeface="Courier New"/>
              <a:buChar char="o"/>
            </a:pPr>
            <a:r>
              <a:rPr lang="en-US" sz="2000" dirty="0" smtClean="0"/>
              <a:t> Fear of having children taken away.</a:t>
            </a:r>
          </a:p>
          <a:p>
            <a:pPr lvl="1"/>
            <a:endParaRPr lang="en-US" sz="2000" dirty="0" smtClean="0"/>
          </a:p>
          <a:p>
            <a:pPr lvl="1">
              <a:buFont typeface="Courier New"/>
              <a:buChar char="o"/>
            </a:pPr>
            <a:r>
              <a:rPr lang="en-US" sz="2000" dirty="0" smtClean="0"/>
              <a:t> Social services/child protection not integrated with other sectors.</a:t>
            </a:r>
          </a:p>
          <a:p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30920" y="-71075"/>
            <a:ext cx="8065176" cy="1525399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dobe Caslon Pro Semibold"/>
              </a:rPr>
              <a:t>Focus area 3: Children in Alternative Care</a:t>
            </a:r>
            <a:endParaRPr lang="en-US" sz="3200" dirty="0">
              <a:latin typeface="Adobe Caslon Pro Semibol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0921" y="1406564"/>
            <a:ext cx="835876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charset="2"/>
              <a:buChar char="§"/>
            </a:pPr>
            <a:r>
              <a:rPr lang="en-US" sz="2000" dirty="0" smtClean="0"/>
              <a:t> Negative affects of institutionalised care well documented.</a:t>
            </a:r>
          </a:p>
          <a:p>
            <a:pPr lvl="1">
              <a:buFont typeface="Courier New"/>
              <a:buChar char="o"/>
            </a:pPr>
            <a:r>
              <a:rPr lang="en-US" sz="2000" dirty="0" smtClean="0"/>
              <a:t> Physical health, cognitive, emotional, personal identity.</a:t>
            </a:r>
          </a:p>
          <a:p>
            <a:pPr lvl="1">
              <a:buFont typeface="Courier New"/>
              <a:buChar char="o"/>
            </a:pPr>
            <a:endParaRPr lang="en-US" sz="2000" dirty="0" smtClean="0"/>
          </a:p>
          <a:p>
            <a:pPr marL="0" lvl="1">
              <a:buFont typeface="Wingdings" charset="2"/>
              <a:buChar char="§"/>
            </a:pPr>
            <a:r>
              <a:rPr lang="en-US" sz="2000" dirty="0" smtClean="0"/>
              <a:t> Despite this preventive measures, family based solutions lacking (NMS).</a:t>
            </a:r>
          </a:p>
          <a:p>
            <a:pPr marL="0" lvl="1"/>
            <a:endParaRPr lang="en-US" sz="2000" dirty="0" smtClean="0"/>
          </a:p>
          <a:p>
            <a:pPr marL="0" lvl="1">
              <a:buFont typeface="Wingdings" charset="2"/>
              <a:buChar char="§"/>
            </a:pPr>
            <a:r>
              <a:rPr lang="en-US" sz="2000" dirty="0" smtClean="0"/>
              <a:t> Roma children streamed in to alternative care in disproportionate numbers.</a:t>
            </a:r>
          </a:p>
          <a:p>
            <a:pPr marL="0" lvl="1"/>
            <a:endParaRPr lang="en-US" sz="2000" dirty="0" smtClean="0"/>
          </a:p>
          <a:p>
            <a:pPr marL="0" lvl="1">
              <a:buFont typeface="Wingdings" charset="2"/>
              <a:buChar char="§"/>
            </a:pPr>
            <a:r>
              <a:rPr lang="en-US" sz="2000" dirty="0" smtClean="0"/>
              <a:t> Roma children separated based on social and economic disadvantage.</a:t>
            </a:r>
          </a:p>
          <a:p>
            <a:pPr marL="457200" lvl="2">
              <a:buFont typeface="Courier New"/>
              <a:buChar char="o"/>
            </a:pPr>
            <a:r>
              <a:rPr lang="en-US" sz="2000" dirty="0" smtClean="0"/>
              <a:t> Large families especially at risk.</a:t>
            </a:r>
          </a:p>
          <a:p>
            <a:pPr marL="457200" lvl="2">
              <a:buFont typeface="Courier New"/>
              <a:buChar char="o"/>
            </a:pPr>
            <a:r>
              <a:rPr lang="en-US" sz="2000" dirty="0" smtClean="0"/>
              <a:t> Lack of diversity training among child protection workers.</a:t>
            </a:r>
          </a:p>
          <a:p>
            <a:pPr marL="457200" lvl="2">
              <a:buFont typeface="Courier New"/>
              <a:buChar char="o"/>
            </a:pPr>
            <a:r>
              <a:rPr lang="en-US" sz="2000" dirty="0" smtClean="0"/>
              <a:t> Negative, prejudiced perceptions distort objective assessments.</a:t>
            </a:r>
          </a:p>
          <a:p>
            <a:pPr marL="457200" lvl="2">
              <a:buFont typeface="Courier New"/>
              <a:buChar char="o"/>
            </a:pPr>
            <a:endParaRPr lang="en-US" sz="2000" dirty="0" smtClean="0"/>
          </a:p>
          <a:p>
            <a:pPr marL="0" lvl="2">
              <a:buFont typeface="Wingdings" charset="2"/>
              <a:buChar char="§"/>
            </a:pPr>
            <a:r>
              <a:rPr lang="en-US" sz="2000" dirty="0" smtClean="0"/>
              <a:t> Prejudicial juvenile justice systems contribute to Roma placed into state care.</a:t>
            </a:r>
          </a:p>
          <a:p>
            <a:pPr marL="457200" lvl="2"/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568</TotalTime>
  <Words>1431</Words>
  <Application>Microsoft Macintosh PowerPoint</Application>
  <PresentationFormat>On-screen Show (4:3)</PresentationFormat>
  <Paragraphs>227</Paragraphs>
  <Slides>16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Roma Child Perspectives in Europe</vt:lpstr>
      <vt:lpstr>Eurochild report on Roma children</vt:lpstr>
      <vt:lpstr>Child poverty in Europe</vt:lpstr>
      <vt:lpstr>Roma poverty and social exclusion</vt:lpstr>
      <vt:lpstr>Focus area 1: Roma early childhood </vt:lpstr>
      <vt:lpstr>Focus area 1: Roma early childhood cont. </vt:lpstr>
      <vt:lpstr>Focus area 2: Family &amp; Parenting Support </vt:lpstr>
      <vt:lpstr>Focus area 2:   Family &amp; Parenting Support, cont.</vt:lpstr>
      <vt:lpstr>Focus area 3: Children in Alternative Care</vt:lpstr>
      <vt:lpstr>Focus area 3: Children in Alternative Care, cont.</vt:lpstr>
      <vt:lpstr>Focus area 4: Education</vt:lpstr>
      <vt:lpstr>Focus area 4: Education, cont.</vt:lpstr>
      <vt:lpstr>Focus area 4: Education, cont.</vt:lpstr>
      <vt:lpstr>Focus area 5: Child &amp; Youth Participation</vt:lpstr>
      <vt:lpstr>Review of Roma National Action Plans</vt:lpstr>
      <vt:lpstr>Thank You!</vt:lpstr>
    </vt:vector>
  </TitlesOfParts>
  <Company>Private Consultant/New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Caroline Sykora</dc:creator>
  <cp:lastModifiedBy>Caroline Sykora</cp:lastModifiedBy>
  <cp:revision>50</cp:revision>
  <dcterms:created xsi:type="dcterms:W3CDTF">2012-05-21T15:46:46Z</dcterms:created>
  <dcterms:modified xsi:type="dcterms:W3CDTF">2012-05-21T16:07:08Z</dcterms:modified>
</cp:coreProperties>
</file>