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</p:sldMasterIdLst>
  <p:notesMasterIdLst>
    <p:notesMasterId r:id="rId26"/>
  </p:notesMasterIdLst>
  <p:sldIdLst>
    <p:sldId id="256" r:id="rId11"/>
    <p:sldId id="261" r:id="rId12"/>
    <p:sldId id="270" r:id="rId13"/>
    <p:sldId id="257" r:id="rId14"/>
    <p:sldId id="258" r:id="rId15"/>
    <p:sldId id="259" r:id="rId16"/>
    <p:sldId id="262" r:id="rId17"/>
    <p:sldId id="264" r:id="rId18"/>
    <p:sldId id="260" r:id="rId19"/>
    <p:sldId id="265" r:id="rId20"/>
    <p:sldId id="267" r:id="rId21"/>
    <p:sldId id="263" r:id="rId22"/>
    <p:sldId id="266" r:id="rId23"/>
    <p:sldId id="268" r:id="rId24"/>
    <p:sldId id="269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80454" autoAdjust="0"/>
  </p:normalViewPr>
  <p:slideViewPr>
    <p:cSldViewPr>
      <p:cViewPr varScale="1">
        <p:scale>
          <a:sx n="60" d="100"/>
          <a:sy n="60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C0BEA-F4AC-4C6B-BC1A-E76EB11D0EB1}" type="datetimeFigureOut">
              <a:rPr lang="cs-CZ" smtClean="0"/>
              <a:t>23.1.2013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157CB-38D4-4A20-9940-F2567F2A54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904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57CB-38D4-4A20-9940-F2567F2A540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403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57CB-38D4-4A20-9940-F2567F2A540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301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57CB-38D4-4A20-9940-F2567F2A540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779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57CB-38D4-4A20-9940-F2567F2A540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957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57CB-38D4-4A20-9940-F2567F2A540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427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57CB-38D4-4A20-9940-F2567F2A540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2501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57CB-38D4-4A20-9940-F2567F2A540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819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57CB-38D4-4A20-9940-F2567F2A540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348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6385CA3-52A6-475C-9B52-3CA919FCD8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493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6385CA3-52A6-475C-9B52-3CA919FCD8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54041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F87F354-30F4-4016-9059-D91DC52625E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327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6E8E89-7C2D-4BA7-82CC-B9BEBC73C5A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995109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35CBB8-C319-4FAB-860D-78D687404AF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382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DA2D70-472E-4154-931E-9B7CA10FA35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1289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5297B4F-B451-4FF4-8021-711E84F8963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0814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EA4B8DE-5F15-42E9-AFE1-67158E0E694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4346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E7642F1-AA3C-4C6F-877F-BE199CC7D69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13879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88A275-B229-48E8-9630-04AD61444D3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08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42C0FF-37C0-49A6-81D4-A7E9EF8AEDA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00068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01F8A21-75CF-4886-B480-0F2A69F7F39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96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6385CA3-52A6-475C-9B52-3CA919FCD8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03125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E90EEED-66C5-40CD-84B0-A333806C344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96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0999F22-6A86-4F5B-8298-42C91826758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255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A25AF11-FD59-4831-9001-C64D0D889A0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396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AB601D8-1CC5-437D-BF3B-5EDD39CC945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705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53C3868-B7FE-467A-84E0-F71971E3CFD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919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3604F8A-DD85-4FFB-BE08-886B2BE4692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46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C1E4BB9-71AE-47A7-BABA-146721B7BA0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918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FB4F3C1-1252-423A-8FB4-DEA71BEDE20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248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B24D1DE-9C30-4163-A0DC-BA6F8D33DE9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05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6385CA3-52A6-475C-9B52-3CA919FCD8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930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CDC297A-B4DA-4F16-A58C-341963DD5BE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236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24D3EF9-D46D-4319-BEB6-ECB59572B7F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760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9609497-6145-488D-8CC1-3553EF7378E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921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E3A394-6E97-4FB3-84FE-86B09771A4E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216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8B292C-8107-4DD7-BF3C-FE3BC385D45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619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DE909ED-21CB-4EAF-BF73-7736DB5E65E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2426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E5D48C4-6ECE-498B-8485-7453CC90A88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48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459C6EF-D646-435F-9683-8DCE126B975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6649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1D81833-C0CB-4D5A-98F7-9BB3896A9FA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932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A305E42-277D-43B4-9ABE-C4F735F1740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47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6385CA3-52A6-475C-9B52-3CA919FCD8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617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D9D1FA4-4E7F-4AF9-8642-8CD0607080F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149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B440C4-9332-4B11-B5EA-A0ABED57242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631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ECA2F6-E839-422D-89A6-5158CE2B704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96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B84643A-B29B-4357-B961-6503D17E777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235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98A45DC-6E7D-4400-985C-64D2EEA48E7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9861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766C2F4-F19E-4C09-B650-78495E377FC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3418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69BB60-17F9-48F3-8319-CB05D0C4209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885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49477C-95C6-4C06-B77C-384D38B58CA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7424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1472CBC-6396-4AFD-8AF5-1E44591ACDD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5661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AE92DE3-97EC-4D65-94F6-07F9FDE6207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90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6385CA3-52A6-475C-9B52-3CA919FCD8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138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B01880-23C9-46B4-B178-FBFDD522EA4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2215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0063163-4F3C-4C8A-9DA3-B31842E6B24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3321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2196417-5BC7-4457-B56D-C2BB747E423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4897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A12EAF5-D662-47B7-8BE8-420C2E11FB3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90803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4ADDA4-0151-4E2B-B296-6D5E2915C69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9139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50014A-B4DF-438B-9735-5A0DACC3C64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1626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37C1EB3-950D-44BB-85C2-8DED1C7A65C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56125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6731F89-2348-4DD2-9570-55BF793376D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1588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D5D7B93-BB07-457D-90AA-F89B4D7267F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7258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904C6D-94E1-42B1-BE6E-970C4231FCB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96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6385CA3-52A6-475C-9B52-3CA919FCD8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52971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B61CA07-683A-47C2-AA01-5F9D3745D92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6334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F9F2D57-BAAF-4B61-93F0-CBA035C27DC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9872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67F837-FD87-4DAA-A561-57CF79D1978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9165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6CE046-76DD-41E0-89F2-7ACC7E78B4F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2998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6D5DCE7-7F04-4A8B-A234-9F479669142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4839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2F7469-45B3-4839-BC62-62E08FD23FF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5461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8A6152-E4E8-4E28-AD43-80E268ED5DC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7751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955FD94-1AD2-4414-A9F0-54D8B648C8E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1027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4A3B2CD-92E3-429D-AFB8-A047A3FE0CE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597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00C331-56F0-4420-A373-E208C0BF791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23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6385CA3-52A6-475C-9B52-3CA919FCD8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2398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449EAD-02E6-4EF8-9F11-0A5CF55AFDF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0188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3B0D22B-FDD9-4ECE-B544-087FCF9BE2B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2280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7774741-BF71-490B-9EF9-4365ABB8BB1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59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866EE60-F8E7-4BBA-828E-D2ECC8B742C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1795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89C829F-04B5-4D96-83F1-5C00ED28684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583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390242F-B815-48AC-A720-9C9632BECEA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0675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4AE3DE7-3174-4E9A-9C4D-7222F9324A6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2523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7992B25-BDE5-49FC-8E46-1E55ECE461F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9141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7B20884-A00B-4342-8B12-34B55792EFE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1719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061F4AE-E5B7-4005-B21A-05838F1ADD9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846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6385CA3-52A6-475C-9B52-3CA919FCD8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9276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575400-C8B9-4F35-9F9F-F7BC4B0F4E4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8915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3A4CCE-E5D7-46DB-9F6B-5DA52C50C2F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4672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A2F26F6-6D5D-4F94-87B2-687FBC6F9D4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9769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70CF1E7-CF0E-4060-A01F-A3A22A64962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2878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BF62985-E284-48F4-B79E-2CA018D0A79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8891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CE182C4-6901-4682-B076-8AE2F9BD526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2313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B982BE-8C6A-41EA-9C00-D9EDF893DFB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4289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61C2FA1-8387-4DFB-B219-23796F09577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5694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E029F8A-7C66-4C79-9DD9-603B27445C6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8361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904CC8-ABCE-46AA-82E8-96D677F766F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080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6385CA3-52A6-475C-9B52-3CA919FCD8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6456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D083FB8-C1FD-4AF8-BF97-2AC72611099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4346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8540CE-3CB4-4F77-AB01-A5FEC76AB7C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494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2A8C6F-0895-46AA-A6E5-C3E8E9BAAA7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9375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B8D8B79-2E36-42C7-97AE-A58C8169CFA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8548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DE12DD7-AAAF-48C8-95D1-1E1D21E6CCE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88248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35FB5D-CE06-47E8-8D51-69E0BA9393D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7259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6C4BA7A-1040-43B7-B96D-5E2E1C913D4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1938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D463550-186A-4C88-82A5-5BD8E86F741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6311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26DCDC-5F91-4B37-A797-FECEE1EBE6E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2243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09E9ACB-4791-4A5D-A9E3-9022F65C647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06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6385CA3-52A6-475C-9B52-3CA919FCD8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3904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C2A0C22-328F-4E8B-B720-946DC20E084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6337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0F8283-AAFC-44CC-9A9C-7D807D68A90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06020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DA9FB85-DFFC-4724-9644-E1B18B5AE9A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7043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B72F7B-67B3-4242-B225-F026C60E8B1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1381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14C43E2-8F53-40A9-BF52-7FDE8DDED46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1999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B662563-B0AE-486D-86F1-89EC6C339AF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1570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5E3DFFC-C4DE-4938-9C30-78B0BA79376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912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DFCD56F-4E64-4629-8BEE-9EABA336165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7299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B1AB65-4097-4EC4-BA9F-76E7984888E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85248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1849F2-5C81-4065-B1CE-AF0DFB2D7D7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92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354763"/>
            <a:ext cx="2133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304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76385CA3-52A6-475C-9B52-3CA919FCD8ED}" type="slidenum">
              <a:rPr lang="cs-CZ" smtClean="0"/>
              <a:t>‹#›</a:t>
            </a:fld>
            <a:endParaRPr lang="cs-CZ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86438"/>
            <a:ext cx="871538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768975"/>
            <a:ext cx="114141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995988"/>
            <a:ext cx="1130300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 b="22507"/>
          <a:stretch>
            <a:fillRect/>
          </a:stretch>
        </p:blipFill>
        <p:spPr bwMode="auto">
          <a:xfrm>
            <a:off x="1258888" y="6210300"/>
            <a:ext cx="23891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9113" b="2250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27" y="289185"/>
            <a:ext cx="3419872" cy="10515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0"/>
            <a:ext cx="2916238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86438"/>
            <a:ext cx="871538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768975"/>
            <a:ext cx="114141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995988"/>
            <a:ext cx="1130300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 b="22507"/>
          <a:stretch>
            <a:fillRect/>
          </a:stretch>
        </p:blipFill>
        <p:spPr bwMode="auto">
          <a:xfrm>
            <a:off x="1258888" y="6210300"/>
            <a:ext cx="23891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9113" b="2250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endParaRPr lang="cs-CZ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fld id="{F46391C0-29CA-4BD5-8827-CA85D0E2A110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0"/>
            <a:ext cx="2916238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86438"/>
            <a:ext cx="871538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768975"/>
            <a:ext cx="114141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995988"/>
            <a:ext cx="1130300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 b="22507"/>
          <a:stretch>
            <a:fillRect/>
          </a:stretch>
        </p:blipFill>
        <p:spPr bwMode="auto">
          <a:xfrm>
            <a:off x="1258888" y="6210300"/>
            <a:ext cx="23891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9113" b="2250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endParaRPr lang="cs-CZ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fld id="{A27F5527-384E-4E24-9B21-A1C1E06000DA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0"/>
            <a:ext cx="2916238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86438"/>
            <a:ext cx="871538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768975"/>
            <a:ext cx="114141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995988"/>
            <a:ext cx="1130300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 b="22507"/>
          <a:stretch>
            <a:fillRect/>
          </a:stretch>
        </p:blipFill>
        <p:spPr bwMode="auto">
          <a:xfrm>
            <a:off x="1258888" y="6210300"/>
            <a:ext cx="23891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9113" b="2250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endParaRPr lang="cs-CZ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fld id="{F4C357F3-147D-4D04-AD00-FC0215429940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0"/>
            <a:ext cx="2916238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86438"/>
            <a:ext cx="871538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768975"/>
            <a:ext cx="114141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995988"/>
            <a:ext cx="1130300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 b="22507"/>
          <a:stretch>
            <a:fillRect/>
          </a:stretch>
        </p:blipFill>
        <p:spPr bwMode="auto">
          <a:xfrm>
            <a:off x="1258888" y="6210300"/>
            <a:ext cx="23891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9113" b="2250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endParaRPr lang="cs-CZ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fld id="{CFB9B96B-0E54-4A85-A31C-89F6D9B79494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0"/>
            <a:ext cx="2916238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86438"/>
            <a:ext cx="871538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768975"/>
            <a:ext cx="114141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995988"/>
            <a:ext cx="1130300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 b="22507"/>
          <a:stretch>
            <a:fillRect/>
          </a:stretch>
        </p:blipFill>
        <p:spPr bwMode="auto">
          <a:xfrm>
            <a:off x="1258888" y="6210300"/>
            <a:ext cx="23891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9113" b="2250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endParaRPr lang="cs-CZ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fld id="{5B10770B-927B-4354-AAF3-AE24DF5ADEA1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0"/>
            <a:ext cx="2916238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86438"/>
            <a:ext cx="871538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768975"/>
            <a:ext cx="114141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995988"/>
            <a:ext cx="1130300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 b="22507"/>
          <a:stretch>
            <a:fillRect/>
          </a:stretch>
        </p:blipFill>
        <p:spPr bwMode="auto">
          <a:xfrm>
            <a:off x="1258888" y="6210300"/>
            <a:ext cx="23891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9113" b="2250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endParaRPr lang="cs-CZ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fld id="{9934902A-CC10-4BB9-8C62-14C14606A3C6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0"/>
            <a:ext cx="2916238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86438"/>
            <a:ext cx="871538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768975"/>
            <a:ext cx="114141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995988"/>
            <a:ext cx="1130300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 b="22507"/>
          <a:stretch>
            <a:fillRect/>
          </a:stretch>
        </p:blipFill>
        <p:spPr bwMode="auto">
          <a:xfrm>
            <a:off x="1258888" y="6210300"/>
            <a:ext cx="23891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9113" b="2250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endParaRPr lang="cs-CZ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fld id="{A058B427-CA3C-4A89-AD82-D02DDA5ED948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0"/>
            <a:ext cx="2916238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86438"/>
            <a:ext cx="871538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768975"/>
            <a:ext cx="114141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995988"/>
            <a:ext cx="1130300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 b="22507"/>
          <a:stretch>
            <a:fillRect/>
          </a:stretch>
        </p:blipFill>
        <p:spPr bwMode="auto">
          <a:xfrm>
            <a:off x="1258888" y="6210300"/>
            <a:ext cx="23891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9113" b="2250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endParaRPr lang="cs-CZ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fld id="{9E0D1322-CBBA-43B9-A4F3-247EAEBB440A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0"/>
            <a:ext cx="2916238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86438"/>
            <a:ext cx="871538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768975"/>
            <a:ext cx="114141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995988"/>
            <a:ext cx="1130300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 b="22507"/>
          <a:stretch>
            <a:fillRect/>
          </a:stretch>
        </p:blipFill>
        <p:spPr bwMode="auto">
          <a:xfrm>
            <a:off x="1258888" y="6210300"/>
            <a:ext cx="23891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9113" b="2250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endParaRPr lang="cs-CZ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fld id="{A2C73849-2A8C-4ADC-B469-54C2A47028B3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I AM  ROMA: </a:t>
            </a:r>
            <a:r>
              <a:rPr lang="cs-CZ" b="1" dirty="0" err="1"/>
              <a:t>Changing</a:t>
            </a:r>
            <a:r>
              <a:rPr lang="cs-CZ" b="1" dirty="0"/>
              <a:t> </a:t>
            </a:r>
            <a:r>
              <a:rPr lang="cs-CZ" b="1" dirty="0" err="1" smtClean="0"/>
              <a:t>Mindsets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in Prague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4581128"/>
            <a:ext cx="8064896" cy="1176536"/>
          </a:xfrm>
        </p:spPr>
        <p:txBody>
          <a:bodyPr/>
          <a:lstStyle/>
          <a:p>
            <a:pPr algn="l"/>
            <a:r>
              <a:rPr lang="cs-CZ" dirty="0" smtClean="0"/>
              <a:t>Eva </a:t>
            </a:r>
            <a:r>
              <a:rPr lang="cs-CZ" dirty="0" err="1" smtClean="0"/>
              <a:t>Benková</a:t>
            </a:r>
            <a:r>
              <a:rPr lang="cs-CZ" dirty="0" smtClean="0"/>
              <a:t>						29th </a:t>
            </a:r>
            <a:r>
              <a:rPr lang="cs-CZ" dirty="0" err="1" smtClean="0"/>
              <a:t>January</a:t>
            </a:r>
            <a:r>
              <a:rPr lang="cs-CZ" dirty="0" smtClean="0"/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28579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6425" cy="4522788"/>
          </a:xfrm>
        </p:spPr>
        <p:txBody>
          <a:bodyPr/>
          <a:lstStyle/>
          <a:p>
            <a:r>
              <a:rPr lang="cs-CZ" sz="4000" dirty="0" err="1" smtClean="0"/>
              <a:t>The</a:t>
            </a:r>
            <a:r>
              <a:rPr lang="cs-CZ" sz="4000" dirty="0" smtClean="0"/>
              <a:t> </a:t>
            </a:r>
            <a:r>
              <a:rPr lang="cs-CZ" sz="4000" dirty="0" err="1" smtClean="0"/>
              <a:t>discussions</a:t>
            </a:r>
            <a:r>
              <a:rPr lang="cs-CZ" sz="4000" dirty="0" smtClean="0"/>
              <a:t> </a:t>
            </a:r>
            <a:r>
              <a:rPr lang="cs-CZ" sz="4000" dirty="0" err="1" smtClean="0"/>
              <a:t>have</a:t>
            </a:r>
            <a:r>
              <a:rPr lang="cs-CZ" sz="4000" dirty="0" smtClean="0"/>
              <a:t> </a:t>
            </a:r>
            <a:r>
              <a:rPr lang="cs-CZ" sz="4000" dirty="0" err="1" smtClean="0"/>
              <a:t>continued</a:t>
            </a:r>
            <a:r>
              <a:rPr lang="cs-CZ" sz="4000" dirty="0" smtClean="0"/>
              <a:t>… </a:t>
            </a:r>
            <a:r>
              <a:rPr lang="cs-CZ" sz="4000" dirty="0" err="1" smtClean="0"/>
              <a:t>even</a:t>
            </a:r>
            <a:r>
              <a:rPr lang="cs-CZ" sz="4000" dirty="0" smtClean="0"/>
              <a:t> </a:t>
            </a:r>
            <a:r>
              <a:rPr lang="cs-CZ" sz="4000" dirty="0" err="1" smtClean="0"/>
              <a:t>after</a:t>
            </a:r>
            <a:r>
              <a:rPr lang="cs-CZ" sz="4000" dirty="0" smtClean="0"/>
              <a:t> </a:t>
            </a:r>
            <a:r>
              <a:rPr lang="cs-CZ" sz="4000" dirty="0" err="1" smtClean="0"/>
              <a:t>the</a:t>
            </a:r>
            <a:r>
              <a:rPr lang="cs-CZ" sz="4000" dirty="0" smtClean="0"/>
              <a:t> end </a:t>
            </a:r>
            <a:r>
              <a:rPr lang="cs-CZ" sz="4000" dirty="0" err="1" smtClean="0"/>
              <a:t>of</a:t>
            </a:r>
            <a:r>
              <a:rPr lang="cs-CZ" sz="4000" dirty="0" smtClean="0"/>
              <a:t> </a:t>
            </a:r>
            <a:r>
              <a:rPr lang="cs-CZ" sz="4000" dirty="0" err="1" smtClean="0"/>
              <a:t>campaign</a:t>
            </a:r>
            <a:endParaRPr lang="cs-CZ" sz="4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972949"/>
            <a:ext cx="4248472" cy="283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2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err="1" smtClean="0"/>
              <a:t>Capacity</a:t>
            </a:r>
            <a:r>
              <a:rPr lang="cs-CZ" dirty="0" smtClean="0"/>
              <a:t> </a:t>
            </a:r>
            <a:r>
              <a:rPr lang="cs-CZ" dirty="0" err="1" smtClean="0"/>
              <a:t>Building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6425" cy="2404864"/>
          </a:xfrm>
        </p:spPr>
        <p:txBody>
          <a:bodyPr/>
          <a:lstStyle/>
          <a:p>
            <a:pPr marL="0" indent="0"/>
            <a:r>
              <a:rPr lang="cs-CZ" dirty="0" err="1" smtClean="0"/>
              <a:t>Capacity</a:t>
            </a:r>
            <a:r>
              <a:rPr lang="cs-CZ" dirty="0" smtClean="0"/>
              <a:t> </a:t>
            </a:r>
            <a:r>
              <a:rPr lang="cs-CZ" dirty="0" err="1" smtClean="0"/>
              <a:t>Bulding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local</a:t>
            </a:r>
            <a:r>
              <a:rPr lang="cs-CZ" dirty="0" smtClean="0"/>
              <a:t> Roma </a:t>
            </a:r>
            <a:r>
              <a:rPr lang="cs-CZ" dirty="0" err="1" smtClean="0"/>
              <a:t>coordinators</a:t>
            </a:r>
            <a:endParaRPr lang="cs-CZ" dirty="0" smtClean="0"/>
          </a:p>
          <a:p>
            <a:pPr marL="0" indent="0"/>
            <a:endParaRPr lang="cs-CZ" dirty="0"/>
          </a:p>
          <a:p>
            <a:pPr marL="0" indent="0"/>
            <a:r>
              <a:rPr lang="cs-CZ" dirty="0" smtClean="0"/>
              <a:t>„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could</a:t>
            </a:r>
            <a:r>
              <a:rPr lang="cs-CZ" dirty="0" smtClean="0"/>
              <a:t> not</a:t>
            </a:r>
          </a:p>
          <a:p>
            <a:pPr marL="0" indent="0"/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afforded</a:t>
            </a:r>
            <a:r>
              <a:rPr lang="cs-CZ" dirty="0" smtClean="0"/>
              <a:t>.“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3" y="2780928"/>
            <a:ext cx="543609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4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4546847" cy="1139825"/>
          </a:xfrm>
        </p:spPr>
        <p:txBody>
          <a:bodyPr/>
          <a:lstStyle/>
          <a:p>
            <a:pPr algn="l"/>
            <a:r>
              <a:rPr lang="cs-CZ" dirty="0" smtClean="0"/>
              <a:t>I </a:t>
            </a:r>
            <a:r>
              <a:rPr lang="cs-CZ" dirty="0" err="1" smtClean="0"/>
              <a:t>am</a:t>
            </a:r>
            <a:r>
              <a:rPr lang="cs-CZ" dirty="0" smtClean="0"/>
              <a:t> Roma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Action</a:t>
            </a:r>
            <a:r>
              <a:rPr lang="cs-CZ" dirty="0" smtClean="0"/>
              <a:t> Group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99991" y="1700808"/>
            <a:ext cx="4464497" cy="4522788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3000" b="1" dirty="0"/>
              <a:t>5 : </a:t>
            </a:r>
            <a:r>
              <a:rPr lang="cs-CZ" sz="3000" b="1" dirty="0" smtClean="0"/>
              <a:t>5</a:t>
            </a:r>
          </a:p>
          <a:p>
            <a:pPr marL="0" indent="0">
              <a:spcBef>
                <a:spcPts val="0"/>
              </a:spcBef>
            </a:pPr>
            <a:r>
              <a:rPr lang="cs-CZ" sz="3000" dirty="0" smtClean="0"/>
              <a:t>    Roma : non-Roma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3000" dirty="0" err="1" smtClean="0"/>
              <a:t>Different</a:t>
            </a:r>
            <a:r>
              <a:rPr lang="cs-CZ" sz="3000" dirty="0" smtClean="0"/>
              <a:t> </a:t>
            </a:r>
            <a:r>
              <a:rPr lang="cs-CZ" sz="3000" dirty="0" err="1" smtClean="0"/>
              <a:t>occupations</a:t>
            </a:r>
            <a:endParaRPr lang="cs-CZ" sz="3000" dirty="0" smtClean="0"/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3000" dirty="0" err="1" smtClean="0"/>
              <a:t>After</a:t>
            </a:r>
            <a:r>
              <a:rPr lang="cs-CZ" sz="3000" dirty="0" smtClean="0"/>
              <a:t> </a:t>
            </a:r>
            <a:r>
              <a:rPr lang="cs-CZ" sz="3000" dirty="0" err="1" smtClean="0"/>
              <a:t>the</a:t>
            </a:r>
            <a:r>
              <a:rPr lang="cs-CZ" sz="3000" dirty="0" smtClean="0"/>
              <a:t> end </a:t>
            </a:r>
            <a:r>
              <a:rPr lang="cs-CZ" sz="3000" dirty="0" err="1" smtClean="0"/>
              <a:t>of</a:t>
            </a:r>
            <a:r>
              <a:rPr lang="cs-CZ" sz="3000" dirty="0" smtClean="0"/>
              <a:t> </a:t>
            </a:r>
            <a:r>
              <a:rPr lang="cs-CZ" sz="3000" dirty="0" err="1" smtClean="0"/>
              <a:t>project</a:t>
            </a:r>
            <a:endParaRPr lang="cs-CZ" sz="3000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cs-CZ" sz="3000" dirty="0" err="1" smtClean="0"/>
              <a:t>continue</a:t>
            </a:r>
            <a:r>
              <a:rPr lang="cs-CZ" sz="3000" dirty="0" smtClean="0"/>
              <a:t> </a:t>
            </a:r>
            <a:r>
              <a:rPr lang="cs-CZ" sz="3000" dirty="0" err="1" smtClean="0"/>
              <a:t>cooperation</a:t>
            </a:r>
            <a:endParaRPr lang="cs-CZ" sz="3000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cs-CZ" sz="3000" dirty="0" err="1" smtClean="0"/>
              <a:t>continue</a:t>
            </a:r>
            <a:r>
              <a:rPr lang="cs-CZ" sz="3000" dirty="0" smtClean="0"/>
              <a:t> </a:t>
            </a:r>
            <a:r>
              <a:rPr lang="cs-CZ" sz="3000" dirty="0" err="1" smtClean="0"/>
              <a:t>campaign</a:t>
            </a:r>
            <a:endParaRPr lang="cs-CZ" sz="30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4283968" cy="344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3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err="1" smtClean="0"/>
              <a:t>Conclusion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ü"/>
            </a:pPr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action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endParaRPr lang="cs-CZ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cs-CZ" dirty="0" err="1" smtClean="0"/>
              <a:t>Children</a:t>
            </a:r>
            <a:r>
              <a:rPr lang="cs-CZ" dirty="0" smtClean="0"/>
              <a:t> are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future</a:t>
            </a:r>
            <a:endParaRPr lang="cs-CZ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cs-CZ" dirty="0" err="1" smtClean="0"/>
              <a:t>Work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teachers</a:t>
            </a:r>
            <a:endParaRPr lang="cs-CZ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cs-CZ" dirty="0" smtClean="0"/>
              <a:t>Non-</a:t>
            </a:r>
            <a:r>
              <a:rPr lang="cs-CZ" dirty="0" err="1" smtClean="0"/>
              <a:t>formal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r>
              <a:rPr lang="cs-CZ" dirty="0" smtClean="0"/>
              <a:t>, </a:t>
            </a:r>
            <a:r>
              <a:rPr lang="cs-CZ" dirty="0" err="1" smtClean="0"/>
              <a:t>experiences</a:t>
            </a:r>
            <a:endParaRPr lang="cs-CZ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cs-CZ" dirty="0" err="1" smtClean="0"/>
              <a:t>Participative</a:t>
            </a:r>
            <a:endParaRPr lang="cs-CZ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cs-CZ" dirty="0" err="1" smtClean="0"/>
              <a:t>Final</a:t>
            </a:r>
            <a:r>
              <a:rPr lang="cs-CZ" dirty="0" smtClean="0"/>
              <a:t> </a:t>
            </a:r>
            <a:r>
              <a:rPr lang="cs-CZ" dirty="0" err="1" smtClean="0"/>
              <a:t>opinion-expression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children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257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sz="4000" dirty="0" err="1" smtClean="0"/>
              <a:t>Thank</a:t>
            </a:r>
            <a:r>
              <a:rPr lang="cs-CZ" sz="4000" dirty="0" smtClean="0"/>
              <a:t> </a:t>
            </a:r>
            <a:r>
              <a:rPr lang="cs-CZ" sz="4000" dirty="0" err="1" smtClean="0"/>
              <a:t>you</a:t>
            </a:r>
            <a:r>
              <a:rPr lang="cs-CZ" sz="4000" dirty="0" smtClean="0"/>
              <a:t> </a:t>
            </a:r>
            <a:r>
              <a:rPr lang="cs-CZ" sz="4000" dirty="0" err="1" smtClean="0"/>
              <a:t>for</a:t>
            </a:r>
            <a:r>
              <a:rPr lang="cs-CZ" sz="4000" dirty="0" smtClean="0"/>
              <a:t> </a:t>
            </a:r>
            <a:r>
              <a:rPr lang="cs-CZ" sz="4000" dirty="0" err="1" smtClean="0"/>
              <a:t>your</a:t>
            </a:r>
            <a:r>
              <a:rPr lang="cs-CZ" sz="4000" dirty="0" smtClean="0"/>
              <a:t> </a:t>
            </a:r>
            <a:r>
              <a:rPr lang="cs-CZ" sz="4000" dirty="0" err="1" smtClean="0"/>
              <a:t>attention</a:t>
            </a:r>
            <a:r>
              <a:rPr lang="cs-CZ" sz="4000" dirty="0" smtClean="0"/>
              <a:t>!</a:t>
            </a:r>
            <a:endParaRPr lang="cs-CZ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725738"/>
            <a:ext cx="3455988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40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Contact</a:t>
            </a:r>
            <a:r>
              <a:rPr lang="en-US" dirty="0"/>
              <a:t>:</a:t>
            </a:r>
            <a:endParaRPr lang="cs-CZ" dirty="0" smtClean="0"/>
          </a:p>
          <a:p>
            <a:endParaRPr lang="cs-CZ" dirty="0"/>
          </a:p>
          <a:p>
            <a:r>
              <a:rPr lang="en-US" sz="2800" b="1" dirty="0" smtClean="0"/>
              <a:t>European Development Agency, Ltd.</a:t>
            </a:r>
          </a:p>
          <a:p>
            <a:r>
              <a:rPr lang="cs-CZ" sz="2800" dirty="0" smtClean="0"/>
              <a:t>Mgr. Eva </a:t>
            </a:r>
            <a:r>
              <a:rPr lang="cs-CZ" sz="2800" dirty="0" err="1" smtClean="0"/>
              <a:t>Benková</a:t>
            </a:r>
            <a:r>
              <a:rPr lang="en-US" sz="2800" dirty="0" smtClean="0"/>
              <a:t>. M.S.</a:t>
            </a:r>
          </a:p>
          <a:p>
            <a:r>
              <a:rPr lang="cs-CZ" sz="2800" dirty="0">
                <a:solidFill>
                  <a:schemeClr val="tx1"/>
                </a:solidFill>
              </a:rPr>
              <a:t>Email: </a:t>
            </a:r>
            <a:r>
              <a:rPr lang="cs-CZ" sz="2800" dirty="0" smtClean="0">
                <a:solidFill>
                  <a:schemeClr val="tx1"/>
                </a:solidFill>
              </a:rPr>
              <a:t>eva.benkova@eracr.cz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</a:p>
          <a:p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en-US" sz="2800" dirty="0" smtClean="0">
                <a:solidFill>
                  <a:schemeClr val="tx1"/>
                </a:solidFill>
              </a:rPr>
              <a:t>		e</a:t>
            </a:r>
            <a:r>
              <a:rPr lang="cs-CZ" sz="2800" dirty="0" smtClean="0">
                <a:solidFill>
                  <a:schemeClr val="tx1"/>
                </a:solidFill>
              </a:rPr>
              <a:t>vabenkova3@gmail.com</a:t>
            </a:r>
            <a:endParaRPr lang="cs-CZ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URL: </a:t>
            </a:r>
            <a:r>
              <a:rPr lang="cs-CZ" sz="2800" dirty="0" smtClean="0">
                <a:solidFill>
                  <a:schemeClr val="tx1"/>
                </a:solidFill>
              </a:rPr>
              <a:t>www.euda.eu</a:t>
            </a:r>
            <a:endParaRPr lang="cs-CZ" sz="2800" dirty="0">
              <a:solidFill>
                <a:schemeClr val="tx1"/>
              </a:solidFill>
            </a:endParaRPr>
          </a:p>
          <a:p>
            <a:endParaRPr lang="cs-CZ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err="1" smtClean="0"/>
              <a:t>Outline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cs-CZ" dirty="0" smtClean="0"/>
              <a:t>Roma minority in Prague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cs-CZ" dirty="0" err="1" smtClean="0"/>
              <a:t>Goals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I </a:t>
            </a:r>
            <a:r>
              <a:rPr lang="cs-CZ" dirty="0" err="1" smtClean="0"/>
              <a:t>am</a:t>
            </a:r>
            <a:r>
              <a:rPr lang="cs-CZ" dirty="0" smtClean="0"/>
              <a:t> Roma </a:t>
            </a:r>
            <a:r>
              <a:rPr lang="cs-CZ" dirty="0" err="1" smtClean="0"/>
              <a:t>campaign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children</a:t>
            </a:r>
            <a:endParaRPr lang="cs-CZ" dirty="0" smtClean="0"/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cs-CZ" dirty="0" err="1" smtClean="0"/>
              <a:t>Evaluation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I </a:t>
            </a:r>
            <a:r>
              <a:rPr lang="cs-CZ" dirty="0" err="1" smtClean="0"/>
              <a:t>am</a:t>
            </a:r>
            <a:r>
              <a:rPr lang="cs-CZ" dirty="0" smtClean="0"/>
              <a:t> Roma </a:t>
            </a:r>
            <a:r>
              <a:rPr lang="cs-CZ" dirty="0" err="1" smtClean="0"/>
              <a:t>campaign</a:t>
            </a:r>
            <a:endParaRPr lang="cs-CZ" dirty="0" smtClean="0"/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cs-CZ" dirty="0" err="1" smtClean="0"/>
              <a:t>Life</a:t>
            </a:r>
            <a:r>
              <a:rPr lang="cs-CZ" dirty="0" smtClean="0"/>
              <a:t>-long </a:t>
            </a:r>
            <a:r>
              <a:rPr lang="cs-CZ" dirty="0" err="1" smtClean="0"/>
              <a:t>learning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experts</a:t>
            </a:r>
            <a:endParaRPr lang="cs-CZ" dirty="0" smtClean="0"/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cs-CZ" dirty="0" smtClean="0"/>
              <a:t>Project team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cs-CZ" dirty="0" err="1" smtClean="0"/>
              <a:t>Conclusion</a:t>
            </a:r>
            <a:endParaRPr lang="cs-CZ" dirty="0" smtClean="0"/>
          </a:p>
          <a:p>
            <a:pPr marL="457200" indent="-457200">
              <a:buFont typeface="Arial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854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sz="4000" b="1" dirty="0" smtClean="0"/>
          </a:p>
          <a:p>
            <a:pPr algn="ctr"/>
            <a:endParaRPr lang="cs-CZ" sz="4000" b="1" dirty="0"/>
          </a:p>
          <a:p>
            <a:pPr algn="ctr"/>
            <a:r>
              <a:rPr lang="cs-CZ" sz="4000" b="1" dirty="0" smtClean="0"/>
              <a:t>Roma minority in Prague</a:t>
            </a:r>
          </a:p>
        </p:txBody>
      </p:sp>
    </p:spTree>
    <p:extLst>
      <p:ext uri="{BB962C8B-B14F-4D97-AF65-F5344CB8AC3E}">
        <p14:creationId xmlns:p14="http://schemas.microsoft.com/office/powerpoint/2010/main" val="2563807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Campaign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endParaRPr lang="cs-CZ" dirty="0" smtClean="0"/>
          </a:p>
          <a:p>
            <a:pPr marL="457200" indent="-457200">
              <a:buFontTx/>
              <a:buChar char="-"/>
            </a:pPr>
            <a:r>
              <a:rPr lang="cs-CZ" dirty="0" err="1" smtClean="0"/>
              <a:t>children</a:t>
            </a:r>
            <a:r>
              <a:rPr lang="cs-CZ" dirty="0" smtClean="0"/>
              <a:t> </a:t>
            </a:r>
            <a:r>
              <a:rPr lang="cs-CZ" dirty="0" err="1" smtClean="0"/>
              <a:t>aged</a:t>
            </a:r>
            <a:r>
              <a:rPr lang="cs-CZ" dirty="0" smtClean="0"/>
              <a:t> 11 – 15 </a:t>
            </a:r>
            <a:r>
              <a:rPr lang="cs-CZ" dirty="0" err="1" smtClean="0"/>
              <a:t>years</a:t>
            </a:r>
            <a:endParaRPr lang="cs-CZ" dirty="0" smtClean="0"/>
          </a:p>
          <a:p>
            <a:pPr marL="457200" indent="-457200">
              <a:buFontTx/>
              <a:buChar char="-"/>
            </a:pPr>
            <a:endParaRPr lang="cs-CZ" dirty="0" smtClean="0"/>
          </a:p>
          <a:p>
            <a:pPr marL="457200" indent="-457200">
              <a:buFontTx/>
              <a:buChar char="-"/>
            </a:pPr>
            <a:r>
              <a:rPr lang="cs-CZ" dirty="0" err="1" smtClean="0"/>
              <a:t>lack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/>
              <a:t> </a:t>
            </a:r>
            <a:r>
              <a:rPr lang="cs-CZ" dirty="0" smtClean="0"/>
              <a:t>on Roma </a:t>
            </a:r>
            <a:r>
              <a:rPr lang="cs-CZ" dirty="0" err="1" smtClean="0"/>
              <a:t>history</a:t>
            </a:r>
            <a:r>
              <a:rPr lang="cs-CZ" dirty="0" smtClean="0"/>
              <a:t> and </a:t>
            </a:r>
            <a:r>
              <a:rPr lang="cs-CZ" dirty="0" err="1" smtClean="0"/>
              <a:t>culture</a:t>
            </a:r>
            <a:endParaRPr lang="cs-CZ" dirty="0" smtClean="0"/>
          </a:p>
          <a:p>
            <a:pPr marL="457200" indent="-4572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990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err="1" smtClean="0"/>
              <a:t>Strategy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9" y="1600200"/>
            <a:ext cx="4608512" cy="4522788"/>
          </a:xfrm>
        </p:spPr>
        <p:txBody>
          <a:bodyPr/>
          <a:lstStyle/>
          <a:p>
            <a:pPr marL="457200" indent="-457200">
              <a:spcBef>
                <a:spcPts val="1800"/>
              </a:spcBef>
              <a:buFont typeface="Wingdings" pitchFamily="2" charset="2"/>
              <a:buChar char="ü"/>
            </a:pPr>
            <a:r>
              <a:rPr lang="cs-CZ" dirty="0" smtClean="0"/>
              <a:t>Non-</a:t>
            </a:r>
            <a:r>
              <a:rPr lang="cs-CZ" dirty="0" err="1" smtClean="0"/>
              <a:t>formal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endParaRPr lang="en-US" dirty="0" smtClean="0"/>
          </a:p>
          <a:p>
            <a:pPr marL="457200" indent="-457200">
              <a:spcBef>
                <a:spcPts val="1800"/>
              </a:spcBef>
              <a:buFont typeface="Wingdings" pitchFamily="2" charset="2"/>
              <a:buChar char="ü"/>
            </a:pPr>
            <a:r>
              <a:rPr lang="en-US" dirty="0" smtClean="0"/>
              <a:t>Participative </a:t>
            </a:r>
            <a:endParaRPr lang="cs-CZ" dirty="0" smtClean="0"/>
          </a:p>
          <a:p>
            <a:pPr marL="457200" indent="-457200">
              <a:spcBef>
                <a:spcPts val="1800"/>
              </a:spcBef>
              <a:buFont typeface="Wingdings" pitchFamily="2" charset="2"/>
              <a:buChar char="ü"/>
            </a:pPr>
            <a:r>
              <a:rPr lang="en-US" dirty="0"/>
              <a:t>Roma and non-Roma</a:t>
            </a:r>
            <a:r>
              <a:rPr lang="cs-CZ" dirty="0"/>
              <a:t> </a:t>
            </a:r>
            <a:r>
              <a:rPr lang="en-US" dirty="0" smtClean="0"/>
              <a:t>children</a:t>
            </a:r>
            <a:endParaRPr lang="cs-CZ" dirty="0" smtClean="0"/>
          </a:p>
          <a:p>
            <a:pPr marL="457200" indent="-457200">
              <a:spcBef>
                <a:spcPts val="1800"/>
              </a:spcBef>
              <a:buFont typeface="Wingdings" pitchFamily="2" charset="2"/>
              <a:buChar char="ü"/>
            </a:pPr>
            <a:r>
              <a:rPr lang="en-US" dirty="0" smtClean="0"/>
              <a:t>Positive </a:t>
            </a:r>
            <a:r>
              <a:rPr lang="en-US" dirty="0"/>
              <a:t>examples</a:t>
            </a:r>
          </a:p>
          <a:p>
            <a:pPr marL="457200" indent="-457200">
              <a:spcBef>
                <a:spcPts val="1800"/>
              </a:spcBef>
              <a:buFont typeface="Wingdings" pitchFamily="2" charset="2"/>
              <a:buChar char="ü"/>
            </a:pPr>
            <a:r>
              <a:rPr lang="en-US" dirty="0" smtClean="0"/>
              <a:t>Make children to think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051" y="344929"/>
            <a:ext cx="4271963" cy="64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46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4522788"/>
          </a:xfrm>
        </p:spPr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err="1" smtClean="0"/>
              <a:t>Teacher</a:t>
            </a:r>
            <a:r>
              <a:rPr lang="cs-CZ" b="1" dirty="0" smtClean="0"/>
              <a:t>: </a:t>
            </a:r>
            <a:r>
              <a:rPr lang="cs-CZ" dirty="0" smtClean="0"/>
              <a:t>„</a:t>
            </a:r>
            <a:r>
              <a:rPr lang="en-US" dirty="0" smtClean="0"/>
              <a:t>If </a:t>
            </a:r>
            <a:r>
              <a:rPr lang="en-US" dirty="0"/>
              <a:t>Roma children </a:t>
            </a:r>
            <a:r>
              <a:rPr lang="en-US" dirty="0" smtClean="0"/>
              <a:t>knew </a:t>
            </a:r>
            <a:r>
              <a:rPr lang="en-US" dirty="0"/>
              <a:t>more about Roma history, it </a:t>
            </a:r>
            <a:r>
              <a:rPr lang="en-US" dirty="0" smtClean="0"/>
              <a:t>would definitely </a:t>
            </a:r>
            <a:r>
              <a:rPr lang="en-US" dirty="0"/>
              <a:t>contribute </a:t>
            </a:r>
            <a:r>
              <a:rPr lang="en-US" dirty="0" smtClean="0"/>
              <a:t>to </a:t>
            </a:r>
            <a:r>
              <a:rPr lang="en-US" dirty="0"/>
              <a:t>the feeling of being proud of their nationality</a:t>
            </a:r>
            <a:r>
              <a:rPr lang="en-US" dirty="0" smtClean="0"/>
              <a:t>.</a:t>
            </a:r>
            <a:r>
              <a:rPr lang="cs-CZ" dirty="0" smtClean="0"/>
              <a:t>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133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1" y="3503116"/>
            <a:ext cx="4355976" cy="326698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291" y="2852936"/>
            <a:ext cx="5076056" cy="338403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1" y="197962"/>
            <a:ext cx="4680519" cy="3305154"/>
          </a:xfrm>
          <a:prstGeom prst="rect">
            <a:avLst/>
          </a:prstGeom>
        </p:spPr>
      </p:pic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5004048" y="836712"/>
            <a:ext cx="3679577" cy="1139825"/>
          </a:xfrm>
        </p:spPr>
        <p:txBody>
          <a:bodyPr/>
          <a:lstStyle/>
          <a:p>
            <a:r>
              <a:rPr lang="cs-CZ" dirty="0" err="1" smtClean="0"/>
              <a:t>Discussion</a:t>
            </a:r>
            <a:r>
              <a:rPr lang="cs-CZ" dirty="0" smtClean="0"/>
              <a:t> </a:t>
            </a:r>
            <a:r>
              <a:rPr lang="cs-CZ" dirty="0" err="1" smtClean="0"/>
              <a:t>topics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24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Positive </a:t>
            </a:r>
            <a:r>
              <a:rPr lang="cs-CZ" dirty="0" err="1" smtClean="0"/>
              <a:t>examples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48780"/>
            <a:ext cx="3384376" cy="5076565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283968" y="1600200"/>
            <a:ext cx="4399657" cy="4522788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endParaRPr lang="cs-CZ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/>
              <a:t>f</a:t>
            </a:r>
            <a:r>
              <a:rPr lang="cs-CZ" dirty="0" err="1" smtClean="0"/>
              <a:t>or</a:t>
            </a:r>
            <a:r>
              <a:rPr lang="cs-CZ" dirty="0" smtClean="0"/>
              <a:t> Roma and non-Roma</a:t>
            </a:r>
          </a:p>
          <a:p>
            <a:pPr marL="457200" indent="-457200">
              <a:buFont typeface="Arial" pitchFamily="34" charset="0"/>
              <a:buChar char="•"/>
            </a:pPr>
            <a:endParaRPr lang="cs-CZ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both</a:t>
            </a:r>
            <a:r>
              <a:rPr lang="cs-CZ" dirty="0" smtClean="0"/>
              <a:t> </a:t>
            </a:r>
            <a:r>
              <a:rPr lang="cs-CZ" dirty="0" err="1" smtClean="0"/>
              <a:t>genders</a:t>
            </a:r>
            <a:endParaRPr lang="cs-CZ" dirty="0"/>
          </a:p>
          <a:p>
            <a:pPr marL="0" indent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920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497087"/>
            <a:ext cx="8064896" cy="1139825"/>
          </a:xfrm>
        </p:spPr>
        <p:txBody>
          <a:bodyPr/>
          <a:lstStyle/>
          <a:p>
            <a:pPr algn="l"/>
            <a:r>
              <a:rPr lang="cs-CZ" dirty="0" err="1" smtClean="0"/>
              <a:t>Child</a:t>
            </a:r>
            <a:r>
              <a:rPr lang="cs-CZ" dirty="0" smtClean="0"/>
              <a:t>: So, </a:t>
            </a:r>
            <a:r>
              <a:rPr lang="cs-CZ" dirty="0" err="1" smtClean="0"/>
              <a:t>what</a:t>
            </a:r>
            <a:r>
              <a:rPr lang="cs-CZ" dirty="0" smtClean="0"/>
              <a:t> do I </a:t>
            </a:r>
            <a:r>
              <a:rPr lang="cs-CZ" dirty="0" err="1" smtClean="0"/>
              <a:t>think</a:t>
            </a:r>
            <a:r>
              <a:rPr lang="cs-CZ" dirty="0" smtClean="0"/>
              <a:t>? </a:t>
            </a:r>
            <a:r>
              <a:rPr lang="cs-CZ" dirty="0" err="1" smtClean="0"/>
              <a:t>What</a:t>
            </a:r>
            <a:r>
              <a:rPr lang="cs-CZ" dirty="0" smtClean="0"/>
              <a:t> do I </a:t>
            </a:r>
            <a:r>
              <a:rPr lang="cs-CZ" dirty="0" err="1" smtClean="0"/>
              <a:t>know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0928"/>
            <a:ext cx="4930583" cy="336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54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1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200</TotalTime>
  <Words>228</Words>
  <Application>Microsoft Office PowerPoint</Application>
  <PresentationFormat>Předvádění na obrazovce (4:3)</PresentationFormat>
  <Paragraphs>69</Paragraphs>
  <Slides>15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10</vt:i4>
      </vt:variant>
      <vt:variant>
        <vt:lpstr>Nadpisy snímků</vt:lpstr>
      </vt:variant>
      <vt:variant>
        <vt:i4>15</vt:i4>
      </vt:variant>
    </vt:vector>
  </HeadingPairs>
  <TitlesOfParts>
    <vt:vector size="25" baseType="lpstr">
      <vt:lpstr>Motiv1</vt:lpstr>
      <vt:lpstr>Motiv systému Office</vt:lpstr>
      <vt:lpstr>1_Motiv systému Office</vt:lpstr>
      <vt:lpstr>2_Motiv systému Office</vt:lpstr>
      <vt:lpstr>3_Motiv systému Office</vt:lpstr>
      <vt:lpstr>4_Motiv systému Office</vt:lpstr>
      <vt:lpstr>5_Motiv systému Office</vt:lpstr>
      <vt:lpstr>6_Motiv systému Office</vt:lpstr>
      <vt:lpstr>7_Motiv systému Office</vt:lpstr>
      <vt:lpstr>8_Motiv systému Office</vt:lpstr>
      <vt:lpstr>I AM  ROMA: Changing Mindsets in Prague</vt:lpstr>
      <vt:lpstr>Outline</vt:lpstr>
      <vt:lpstr>Prezentace aplikace PowerPoint</vt:lpstr>
      <vt:lpstr>The Campaign</vt:lpstr>
      <vt:lpstr>Strategy</vt:lpstr>
      <vt:lpstr>Prezentace aplikace PowerPoint</vt:lpstr>
      <vt:lpstr>Discussion topics</vt:lpstr>
      <vt:lpstr>Positive examples</vt:lpstr>
      <vt:lpstr>Child: So, what do I think? What do I know?</vt:lpstr>
      <vt:lpstr>Prezentace aplikace PowerPoint</vt:lpstr>
      <vt:lpstr>Capacity Building</vt:lpstr>
      <vt:lpstr>I am Roma Local Action Group</vt:lpstr>
      <vt:lpstr>Conclusion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Autor</dc:creator>
  <cp:lastModifiedBy>Autor</cp:lastModifiedBy>
  <cp:revision>25</cp:revision>
  <dcterms:created xsi:type="dcterms:W3CDTF">2013-01-23T19:15:41Z</dcterms:created>
  <dcterms:modified xsi:type="dcterms:W3CDTF">2013-01-23T22:41:49Z</dcterms:modified>
</cp:coreProperties>
</file>